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Lobster"/>
      <p:regular r:id="rId17"/>
    </p:embeddedFont>
    <p:embeddedFont>
      <p:font typeface="Amatic SC"/>
      <p:regular r:id="rId18"/>
      <p:bold r:id="rId19"/>
    </p:embeddedFont>
    <p:embeddedFont>
      <p:font typeface="Pacifico"/>
      <p:regular r:id="rId20"/>
    </p:embeddedFont>
    <p:embeddedFont>
      <p:font typeface="Comforta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11" Type="http://schemas.openxmlformats.org/officeDocument/2006/relationships/slide" Target="slides/slide6.xml"/><Relationship Id="rId22" Type="http://schemas.openxmlformats.org/officeDocument/2006/relationships/font" Target="fonts/Comfortaa-bold.fntdata"/><Relationship Id="rId10" Type="http://schemas.openxmlformats.org/officeDocument/2006/relationships/slide" Target="slides/slide5.xml"/><Relationship Id="rId21" Type="http://schemas.openxmlformats.org/officeDocument/2006/relationships/font" Target="fonts/Comforta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obster-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4ce1fa822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4ce1fa822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4ce1fa822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4ce1fa822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56195034e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56195034e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4ce1fa82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4ce1fa82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4ce1fa822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4ce1fa822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4ce1fa82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54ce1fa82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4ce1fa822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4ce1fa822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4ce1fa82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4ce1fa82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56195034e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56195034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4ce1fa822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4ce1fa822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4ce1fa822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ce1fa82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1" Type="http://schemas.openxmlformats.org/officeDocument/2006/relationships/hyperlink" Target="https://www.youtube.com/watch?v=_fqtNDkuPcw" TargetMode="External"/><Relationship Id="rId10" Type="http://schemas.openxmlformats.org/officeDocument/2006/relationships/hyperlink" Target="https://www.youtube.com/watch?v=_fqtNDkuPcw" TargetMode="External"/><Relationship Id="rId13" Type="http://schemas.openxmlformats.org/officeDocument/2006/relationships/image" Target="../media/image15.jpg"/><Relationship Id="rId12"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ww.youtube.com/watch?v=6Jt3kaP26j0" TargetMode="External"/><Relationship Id="rId9" Type="http://schemas.openxmlformats.org/officeDocument/2006/relationships/hyperlink" Target="https://www.youtube.com/watch?v=wvsLWuxCBgE" TargetMode="External"/><Relationship Id="rId15" Type="http://schemas.openxmlformats.org/officeDocument/2006/relationships/image" Target="../media/image19.jpg"/><Relationship Id="rId14" Type="http://schemas.openxmlformats.org/officeDocument/2006/relationships/image" Target="../media/image20.jpg"/><Relationship Id="rId5" Type="http://schemas.openxmlformats.org/officeDocument/2006/relationships/hyperlink" Target="https://www.youtube.com/watch?v=6Jt3kaP26j0" TargetMode="External"/><Relationship Id="rId6" Type="http://schemas.openxmlformats.org/officeDocument/2006/relationships/hyperlink" Target="https://www.youtube.com/watch?v=OUKhaSUgkB4" TargetMode="External"/><Relationship Id="rId7" Type="http://schemas.openxmlformats.org/officeDocument/2006/relationships/hyperlink" Target="https://www.youtube.com/watch?v=OUKhaSUgkB4" TargetMode="External"/><Relationship Id="rId8" Type="http://schemas.openxmlformats.org/officeDocument/2006/relationships/hyperlink" Target="https://www.youtube.com/watch?v=wvsLWuxCB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hyperlink" Target="https://www.comment-ecrire.fr/Le-" TargetMode="External"/><Relationship Id="rId7" Type="http://schemas.openxmlformats.org/officeDocument/2006/relationships/hyperlink" Target="https://www.comment-ecrire.fr/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fr.wikipedia.org/wiki/Pilote_le_Hot" TargetMode="External"/><Relationship Id="rId9" Type="http://schemas.openxmlformats.org/officeDocument/2006/relationships/image" Target="../media/image2.jpg"/><Relationship Id="rId5" Type="http://schemas.openxmlformats.org/officeDocument/2006/relationships/hyperlink" Target="https://fr.wikipedia.org/wiki/Pilote_le_Hot" TargetMode="External"/><Relationship Id="rId6" Type="http://schemas.openxmlformats.org/officeDocument/2006/relationships/hyperlink" Target="http://fafapunk.com/histoire/" TargetMode="External"/><Relationship Id="rId7" Type="http://schemas.openxmlformats.org/officeDocument/2006/relationships/hyperlink" Target="http://fafapunk.com/histoire/" TargetMode="External"/><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25.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hyperlink" Target="https://www.youtube.com/watch?v=eJj8iXD07PY" TargetMode="External"/><Relationship Id="rId5" Type="http://schemas.openxmlformats.org/officeDocument/2006/relationships/hyperlink" Target="https://www.youtube.com/watch?v=eJj8iXD07PY" TargetMode="External"/><Relationship Id="rId6" Type="http://schemas.openxmlformats.org/officeDocument/2006/relationships/hyperlink" Target="https://www.youtube.com/watch?v=eJj8iXD07PY" TargetMode="External"/><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SLAM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2"/>
          <p:cNvSpPr txBox="1"/>
          <p:nvPr/>
        </p:nvSpPr>
        <p:spPr>
          <a:xfrm>
            <a:off x="60350" y="724000"/>
            <a:ext cx="4416600" cy="13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600">
                <a:solidFill>
                  <a:srgbClr val="CC0000"/>
                </a:solidFill>
                <a:latin typeface="Aharoni"/>
                <a:ea typeface="Aharoni"/>
                <a:cs typeface="Aharoni"/>
                <a:sym typeface="Aharoni"/>
              </a:rPr>
              <a:t>Le slam est né à Chicago en 1990. Son inventeur , MarcSmith, a organisé des tournois de poésie dans un bar qui se nommait </a:t>
            </a:r>
            <a:r>
              <a:rPr i="1" lang="fr" sz="1600">
                <a:solidFill>
                  <a:srgbClr val="CC0000"/>
                </a:solidFill>
                <a:latin typeface="Aharoni"/>
                <a:ea typeface="Aharoni"/>
                <a:cs typeface="Aharoni"/>
                <a:sym typeface="Aharoni"/>
              </a:rPr>
              <a:t>The Green Mill (</a:t>
            </a:r>
            <a:r>
              <a:rPr lang="fr" sz="1600">
                <a:solidFill>
                  <a:srgbClr val="CC0000"/>
                </a:solidFill>
                <a:latin typeface="Aharoni"/>
                <a:ea typeface="Aharoni"/>
                <a:cs typeface="Aharoni"/>
                <a:sym typeface="Aharoni"/>
              </a:rPr>
              <a:t>le moulin vert).</a:t>
            </a:r>
            <a:endParaRPr sz="1600">
              <a:solidFill>
                <a:srgbClr val="CC00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600">
              <a:solidFill>
                <a:srgbClr val="CC0000"/>
              </a:solidFill>
              <a:latin typeface="Aharoni"/>
              <a:ea typeface="Aharoni"/>
              <a:cs typeface="Aharoni"/>
              <a:sym typeface="Aharoni"/>
            </a:endParaRPr>
          </a:p>
          <a:p>
            <a:pPr indent="0" lvl="0" marL="0" rtl="0" algn="l">
              <a:spcBef>
                <a:spcPts val="0"/>
              </a:spcBef>
              <a:spcAft>
                <a:spcPts val="0"/>
              </a:spcAft>
              <a:buNone/>
            </a:pPr>
            <a:r>
              <a:t/>
            </a:r>
            <a:endParaRPr/>
          </a:p>
        </p:txBody>
      </p:sp>
      <p:sp>
        <p:nvSpPr>
          <p:cNvPr id="124" name="Google Shape;124;p22"/>
          <p:cNvSpPr txBox="1"/>
          <p:nvPr/>
        </p:nvSpPr>
        <p:spPr>
          <a:xfrm>
            <a:off x="5034900" y="2310000"/>
            <a:ext cx="3924600" cy="15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00" u="sng">
                <a:solidFill>
                  <a:srgbClr val="00FFFF"/>
                </a:solidFill>
                <a:hlinkClick r:id="rId4"/>
              </a:rPr>
              <a:t>https://www.youtube.com/watch?v=6Jt3kaP26j0</a:t>
            </a:r>
            <a:endParaRPr sz="1100" u="sng">
              <a:solidFill>
                <a:srgbClr val="00FFFF"/>
              </a:solidFill>
              <a:hlinkClick r:id="rId5"/>
            </a:endParaRPr>
          </a:p>
          <a:p>
            <a:pPr indent="0" lvl="0" marL="0" rtl="0" algn="l">
              <a:spcBef>
                <a:spcPts val="0"/>
              </a:spcBef>
              <a:spcAft>
                <a:spcPts val="0"/>
              </a:spcAft>
              <a:buClr>
                <a:schemeClr val="dk1"/>
              </a:buClr>
              <a:buSzPts val="1100"/>
              <a:buFont typeface="Arial"/>
              <a:buNone/>
            </a:pPr>
            <a:r>
              <a:rPr lang="fr" sz="1200">
                <a:solidFill>
                  <a:srgbClr val="00FFFF"/>
                </a:solidFill>
                <a:latin typeface="Aharoni"/>
                <a:ea typeface="Aharoni"/>
                <a:cs typeface="Aharoni"/>
                <a:sym typeface="Aharoni"/>
              </a:rPr>
              <a:t>Ce slam nous parle de la façon d'écrire un slam. Pour le slameur un slam de poésie c'est écrire son texte soi-même et avoir trois minutes pour pouvoir le partager devant un public venu nombreux , le tout , sans musique, ni accessoire , ni uniforme . (le slam de poésie à Charleroi, c'est dans la brasserie de l’Éden).</a:t>
            </a:r>
            <a:endParaRPr sz="1200">
              <a:solidFill>
                <a:srgbClr val="00FFFF"/>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200">
              <a:solidFill>
                <a:srgbClr val="00FFFF"/>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100">
              <a:solidFill>
                <a:srgbClr val="330099"/>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25" name="Google Shape;125;p22"/>
          <p:cNvSpPr txBox="1"/>
          <p:nvPr/>
        </p:nvSpPr>
        <p:spPr>
          <a:xfrm>
            <a:off x="159350" y="3394625"/>
            <a:ext cx="3561300" cy="11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00" u="sng">
                <a:solidFill>
                  <a:srgbClr val="FFFF00"/>
                </a:solidFill>
                <a:hlinkClick r:id="rId6"/>
              </a:rPr>
              <a:t>https://www.youtube.com/watch?v=OUKhaSUgkB4</a:t>
            </a:r>
            <a:endParaRPr sz="1100" u="sng">
              <a:solidFill>
                <a:srgbClr val="FFFF00"/>
              </a:solidFill>
              <a:hlinkClick r:id="rId7"/>
            </a:endParaRPr>
          </a:p>
          <a:p>
            <a:pPr indent="0" lvl="0" marL="0" rtl="0" algn="l">
              <a:spcBef>
                <a:spcPts val="0"/>
              </a:spcBef>
              <a:spcAft>
                <a:spcPts val="0"/>
              </a:spcAft>
              <a:buClr>
                <a:schemeClr val="dk1"/>
              </a:buClr>
              <a:buSzPts val="1100"/>
              <a:buFont typeface="Arial"/>
              <a:buNone/>
            </a:pPr>
            <a:r>
              <a:rPr lang="fr" sz="1200">
                <a:solidFill>
                  <a:srgbClr val="FFFF00"/>
                </a:solidFill>
                <a:latin typeface="Aharoni"/>
                <a:ea typeface="Aharoni"/>
                <a:cs typeface="Aharoni"/>
                <a:sym typeface="Aharoni"/>
              </a:rPr>
              <a:t>Ce slam nous parle … du slam. La slameuse se fait appeler </a:t>
            </a:r>
            <a:r>
              <a:rPr lang="fr" sz="1200" u="sng">
                <a:solidFill>
                  <a:srgbClr val="FFFF00"/>
                </a:solidFill>
                <a:latin typeface="Aharoni"/>
                <a:ea typeface="Aharoni"/>
                <a:cs typeface="Aharoni"/>
                <a:sym typeface="Aharoni"/>
              </a:rPr>
              <a:t>Lilitchi</a:t>
            </a:r>
            <a:r>
              <a:rPr lang="fr" sz="1200">
                <a:solidFill>
                  <a:srgbClr val="FFFF00"/>
                </a:solidFill>
                <a:latin typeface="Aharoni"/>
                <a:ea typeface="Aharoni"/>
                <a:cs typeface="Aharoni"/>
                <a:sym typeface="Aharoni"/>
              </a:rPr>
              <a:t>. Elle nous apprend sa vison du slam , qu'est-ce qu'est le slam pour elle .</a:t>
            </a:r>
            <a:endParaRPr sz="1200">
              <a:solidFill>
                <a:srgbClr val="FFFF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200">
              <a:solidFill>
                <a:srgbClr val="CC00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200">
              <a:solidFill>
                <a:srgbClr val="CC00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a:p>
        </p:txBody>
      </p:sp>
      <p:sp>
        <p:nvSpPr>
          <p:cNvPr id="126" name="Google Shape;126;p22"/>
          <p:cNvSpPr txBox="1"/>
          <p:nvPr/>
        </p:nvSpPr>
        <p:spPr>
          <a:xfrm>
            <a:off x="5034900" y="64300"/>
            <a:ext cx="4109100" cy="10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00" u="sng">
                <a:solidFill>
                  <a:srgbClr val="00FF00"/>
                </a:solidFill>
                <a:hlinkClick r:id="rId8"/>
              </a:rPr>
              <a:t>https://www.youtube.com/watch?v=wvsLWuxCBgE</a:t>
            </a:r>
            <a:endParaRPr sz="1100" u="sng">
              <a:solidFill>
                <a:srgbClr val="00FF00"/>
              </a:solidFill>
              <a:hlinkClick r:id="rId9"/>
            </a:endParaRPr>
          </a:p>
          <a:p>
            <a:pPr indent="0" lvl="0" marL="0" rtl="0" algn="l">
              <a:spcBef>
                <a:spcPts val="0"/>
              </a:spcBef>
              <a:spcAft>
                <a:spcPts val="0"/>
              </a:spcAft>
              <a:buClr>
                <a:schemeClr val="dk1"/>
              </a:buClr>
              <a:buSzPts val="1100"/>
              <a:buFont typeface="Arial"/>
              <a:buNone/>
            </a:pPr>
            <a:r>
              <a:rPr lang="fr" sz="1100">
                <a:solidFill>
                  <a:srgbClr val="00FF00"/>
                </a:solidFill>
                <a:latin typeface="Aharoni"/>
                <a:ea typeface="Aharoni"/>
                <a:cs typeface="Aharoni"/>
                <a:sym typeface="Aharoni"/>
              </a:rPr>
              <a:t>Dans ce slam l'auteur nous parle de sa vision de la société ce que les gens aiment refléter et ce qu’ils cachent .</a:t>
            </a:r>
            <a:endParaRPr sz="1100">
              <a:solidFill>
                <a:srgbClr val="00FF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100">
              <a:solidFill>
                <a:srgbClr val="CC00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t/>
            </a:r>
            <a:endParaRPr sz="1100">
              <a:solidFill>
                <a:srgbClr val="CC0000"/>
              </a:solidFill>
              <a:latin typeface="Aharoni"/>
              <a:ea typeface="Aharoni"/>
              <a:cs typeface="Aharoni"/>
              <a:sym typeface="Aharoni"/>
            </a:endParaRPr>
          </a:p>
          <a:p>
            <a:pPr indent="0" lvl="0" marL="0" rtl="0" algn="l">
              <a:spcBef>
                <a:spcPts val="0"/>
              </a:spcBef>
              <a:spcAft>
                <a:spcPts val="0"/>
              </a:spcAft>
              <a:buClr>
                <a:schemeClr val="dk1"/>
              </a:buClr>
              <a:buSzPts val="1100"/>
              <a:buFont typeface="Arial"/>
              <a:buNone/>
            </a:pPr>
            <a:r>
              <a:rPr lang="fr" sz="1100">
                <a:solidFill>
                  <a:srgbClr val="330099"/>
                </a:solidFill>
                <a:latin typeface="Aharoni"/>
                <a:ea typeface="Aharoni"/>
                <a:cs typeface="Aharoni"/>
                <a:sym typeface="Aharoni"/>
              </a:rPr>
              <a:t>.</a:t>
            </a:r>
            <a:endParaRPr/>
          </a:p>
        </p:txBody>
      </p:sp>
      <p:sp>
        <p:nvSpPr>
          <p:cNvPr id="127" name="Google Shape;127;p22"/>
          <p:cNvSpPr txBox="1"/>
          <p:nvPr/>
        </p:nvSpPr>
        <p:spPr>
          <a:xfrm>
            <a:off x="159350" y="1975975"/>
            <a:ext cx="3432600" cy="17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00" u="sng">
                <a:solidFill>
                  <a:srgbClr val="FF9900"/>
                </a:solidFill>
                <a:latin typeface="Aharoni"/>
                <a:ea typeface="Aharoni"/>
                <a:cs typeface="Aharoni"/>
                <a:sym typeface="Aharoni"/>
                <a:hlinkClick r:id="rId10"/>
              </a:rPr>
              <a:t>https://www.youtube.com/watch?v=_fqtNDkuPcw</a:t>
            </a:r>
            <a:endParaRPr sz="1100" u="sng">
              <a:solidFill>
                <a:srgbClr val="FF9900"/>
              </a:solidFill>
              <a:latin typeface="Aharoni"/>
              <a:ea typeface="Aharoni"/>
              <a:cs typeface="Aharoni"/>
              <a:sym typeface="Aharoni"/>
              <a:hlinkClick r:id="rId11"/>
            </a:endParaRPr>
          </a:p>
          <a:p>
            <a:pPr indent="0" lvl="0" marL="0" rtl="0" algn="l">
              <a:spcBef>
                <a:spcPts val="0"/>
              </a:spcBef>
              <a:spcAft>
                <a:spcPts val="0"/>
              </a:spcAft>
              <a:buClr>
                <a:schemeClr val="dk1"/>
              </a:buClr>
              <a:buSzPts val="1100"/>
              <a:buFont typeface="Arial"/>
              <a:buNone/>
            </a:pPr>
            <a:r>
              <a:rPr lang="fr" sz="1100">
                <a:solidFill>
                  <a:srgbClr val="FF9900"/>
                </a:solidFill>
                <a:latin typeface="Aharoni"/>
                <a:ea typeface="Aharoni"/>
                <a:cs typeface="Aharoni"/>
                <a:sym typeface="Aharoni"/>
              </a:rPr>
              <a:t>Marc Smith nous parle du manteau de son père « my father's coat » . Il fait une métaphore entre l'importance de son père et du manteau . Il dit aussi qu'il essaye d'être fier de son père aujourd’hui même si c'est très difficile pour lui</a:t>
            </a:r>
            <a:endParaRPr>
              <a:solidFill>
                <a:srgbClr val="FF9900"/>
              </a:solidFill>
            </a:endParaRPr>
          </a:p>
        </p:txBody>
      </p:sp>
      <p:pic>
        <p:nvPicPr>
          <p:cNvPr id="128" name="Google Shape;128;p22"/>
          <p:cNvPicPr preferRelativeResize="0"/>
          <p:nvPr/>
        </p:nvPicPr>
        <p:blipFill>
          <a:blip r:embed="rId12">
            <a:alphaModFix/>
          </a:blip>
          <a:stretch>
            <a:fillRect/>
          </a:stretch>
        </p:blipFill>
        <p:spPr>
          <a:xfrm>
            <a:off x="3971736" y="1468224"/>
            <a:ext cx="1035225" cy="1035225"/>
          </a:xfrm>
          <a:prstGeom prst="rect">
            <a:avLst/>
          </a:prstGeom>
          <a:noFill/>
          <a:ln>
            <a:noFill/>
          </a:ln>
        </p:spPr>
      </p:pic>
      <p:pic>
        <p:nvPicPr>
          <p:cNvPr id="129" name="Google Shape;129;p22"/>
          <p:cNvPicPr preferRelativeResize="0"/>
          <p:nvPr/>
        </p:nvPicPr>
        <p:blipFill>
          <a:blip r:embed="rId13">
            <a:alphaModFix/>
          </a:blip>
          <a:stretch>
            <a:fillRect/>
          </a:stretch>
        </p:blipFill>
        <p:spPr>
          <a:xfrm>
            <a:off x="3338519" y="4062625"/>
            <a:ext cx="1333015" cy="998475"/>
          </a:xfrm>
          <a:prstGeom prst="rect">
            <a:avLst/>
          </a:prstGeom>
          <a:noFill/>
          <a:ln>
            <a:noFill/>
          </a:ln>
        </p:spPr>
      </p:pic>
      <p:pic>
        <p:nvPicPr>
          <p:cNvPr id="130" name="Google Shape;130;p22"/>
          <p:cNvPicPr preferRelativeResize="0"/>
          <p:nvPr/>
        </p:nvPicPr>
        <p:blipFill>
          <a:blip r:embed="rId14">
            <a:alphaModFix/>
          </a:blip>
          <a:stretch>
            <a:fillRect/>
          </a:stretch>
        </p:blipFill>
        <p:spPr>
          <a:xfrm>
            <a:off x="5139150" y="783600"/>
            <a:ext cx="2725715" cy="1526400"/>
          </a:xfrm>
          <a:prstGeom prst="rect">
            <a:avLst/>
          </a:prstGeom>
          <a:noFill/>
          <a:ln>
            <a:noFill/>
          </a:ln>
        </p:spPr>
      </p:pic>
      <p:sp>
        <p:nvSpPr>
          <p:cNvPr id="131" name="Google Shape;131;p22"/>
          <p:cNvSpPr/>
          <p:nvPr/>
        </p:nvSpPr>
        <p:spPr>
          <a:xfrm>
            <a:off x="3301350" y="2571750"/>
            <a:ext cx="810600" cy="2181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flipH="1" rot="-5400000">
            <a:off x="7793650" y="956800"/>
            <a:ext cx="772200" cy="306600"/>
          </a:xfrm>
          <a:prstGeom prst="bentUpArrow">
            <a:avLst>
              <a:gd fmla="val 25000" name="adj1"/>
              <a:gd fmla="val 40381"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flipH="1" rot="10800000">
            <a:off x="3669625" y="3670225"/>
            <a:ext cx="670800" cy="3924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2"/>
          <p:cNvPicPr preferRelativeResize="0"/>
          <p:nvPr/>
        </p:nvPicPr>
        <p:blipFill>
          <a:blip r:embed="rId15">
            <a:alphaModFix/>
          </a:blip>
          <a:stretch>
            <a:fillRect/>
          </a:stretch>
        </p:blipFill>
        <p:spPr>
          <a:xfrm>
            <a:off x="5958500" y="3894400"/>
            <a:ext cx="1682892" cy="1119900"/>
          </a:xfrm>
          <a:prstGeom prst="rect">
            <a:avLst/>
          </a:prstGeom>
          <a:noFill/>
          <a:ln>
            <a:noFill/>
          </a:ln>
        </p:spPr>
      </p:pic>
      <p:sp>
        <p:nvSpPr>
          <p:cNvPr id="135" name="Google Shape;135;p22"/>
          <p:cNvSpPr/>
          <p:nvPr/>
        </p:nvSpPr>
        <p:spPr>
          <a:xfrm flipH="1" rot="-5400000">
            <a:off x="7588225" y="4069200"/>
            <a:ext cx="772200" cy="306600"/>
          </a:xfrm>
          <a:prstGeom prst="bentUpArrow">
            <a:avLst>
              <a:gd fmla="val 25000" name="adj1"/>
              <a:gd fmla="val 40381"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flipH="1" rot="10800000">
            <a:off x="3760525" y="898175"/>
            <a:ext cx="670800" cy="3924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416500" y="263800"/>
            <a:ext cx="36954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highlight>
                  <a:srgbClr val="00FF00"/>
                </a:highlight>
                <a:latin typeface="Pacifico"/>
                <a:ea typeface="Pacifico"/>
                <a:cs typeface="Pacifico"/>
                <a:sym typeface="Pacifico"/>
              </a:rPr>
              <a:t>Le slam qui parle de slam</a:t>
            </a:r>
            <a:r>
              <a:rPr b="1" lang="fr" sz="2400">
                <a:highlight>
                  <a:srgbClr val="FF00FF"/>
                </a:highlight>
                <a:latin typeface="Pacifico"/>
                <a:ea typeface="Pacifico"/>
                <a:cs typeface="Pacifico"/>
                <a:sym typeface="Pacifico"/>
              </a:rPr>
              <a:t> </a:t>
            </a:r>
            <a:endParaRPr b="1" sz="2400">
              <a:highlight>
                <a:srgbClr val="FF00FF"/>
              </a:highlight>
              <a:latin typeface="Pacifico"/>
              <a:ea typeface="Pacifico"/>
              <a:cs typeface="Pacifico"/>
              <a:sym typeface="Pacific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3"/>
          <p:cNvSpPr txBox="1"/>
          <p:nvPr/>
        </p:nvSpPr>
        <p:spPr>
          <a:xfrm>
            <a:off x="3339300" y="1439625"/>
            <a:ext cx="2465400" cy="8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FF0000"/>
                </a:highlight>
                <a:latin typeface="Amatic SC"/>
                <a:ea typeface="Amatic SC"/>
                <a:cs typeface="Amatic SC"/>
                <a:sym typeface="Amatic SC"/>
              </a:rPr>
              <a:t>Louise</a:t>
            </a:r>
            <a:endParaRPr b="1" sz="4800" u="sng">
              <a:highlight>
                <a:srgbClr val="FF0000"/>
              </a:highlight>
              <a:latin typeface="Amatic SC"/>
              <a:ea typeface="Amatic SC"/>
              <a:cs typeface="Amatic SC"/>
              <a:sym typeface="Amatic SC"/>
            </a:endParaRPr>
          </a:p>
        </p:txBody>
      </p:sp>
      <p:sp>
        <p:nvSpPr>
          <p:cNvPr id="143" name="Google Shape;143;p23"/>
          <p:cNvSpPr txBox="1"/>
          <p:nvPr/>
        </p:nvSpPr>
        <p:spPr>
          <a:xfrm>
            <a:off x="4257375" y="2311775"/>
            <a:ext cx="21021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FFFF00"/>
                </a:highlight>
                <a:latin typeface="Amatic SC"/>
                <a:ea typeface="Amatic SC"/>
                <a:cs typeface="Amatic SC"/>
                <a:sym typeface="Amatic SC"/>
              </a:rPr>
              <a:t>Giovanni</a:t>
            </a:r>
            <a:endParaRPr b="1" sz="4800" u="sng">
              <a:highlight>
                <a:srgbClr val="FFFF00"/>
              </a:highlight>
              <a:latin typeface="Amatic SC"/>
              <a:ea typeface="Amatic SC"/>
              <a:cs typeface="Amatic SC"/>
              <a:sym typeface="Amatic SC"/>
            </a:endParaRPr>
          </a:p>
        </p:txBody>
      </p:sp>
      <p:sp>
        <p:nvSpPr>
          <p:cNvPr id="144" name="Google Shape;144;p23"/>
          <p:cNvSpPr txBox="1"/>
          <p:nvPr/>
        </p:nvSpPr>
        <p:spPr>
          <a:xfrm>
            <a:off x="0" y="455675"/>
            <a:ext cx="29184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00FF00"/>
                </a:highlight>
                <a:latin typeface="Amatic SC"/>
                <a:ea typeface="Amatic SC"/>
                <a:cs typeface="Amatic SC"/>
                <a:sym typeface="Amatic SC"/>
              </a:rPr>
              <a:t>Alexandre</a:t>
            </a:r>
            <a:endParaRPr b="1" sz="4800" u="sng">
              <a:highlight>
                <a:srgbClr val="00FF00"/>
              </a:highlight>
              <a:latin typeface="Amatic SC"/>
              <a:ea typeface="Amatic SC"/>
              <a:cs typeface="Amatic SC"/>
              <a:sym typeface="Amatic SC"/>
            </a:endParaRPr>
          </a:p>
        </p:txBody>
      </p:sp>
      <p:sp>
        <p:nvSpPr>
          <p:cNvPr id="145" name="Google Shape;145;p23"/>
          <p:cNvSpPr txBox="1"/>
          <p:nvPr/>
        </p:nvSpPr>
        <p:spPr>
          <a:xfrm>
            <a:off x="2731125" y="4033725"/>
            <a:ext cx="28848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00FFFF"/>
                </a:highlight>
                <a:latin typeface="Amatic SC"/>
                <a:ea typeface="Amatic SC"/>
                <a:cs typeface="Amatic SC"/>
                <a:sym typeface="Amatic SC"/>
              </a:rPr>
              <a:t>Pierre-Louis</a:t>
            </a:r>
            <a:endParaRPr b="1" sz="4800" u="sng">
              <a:highlight>
                <a:srgbClr val="00FFFF"/>
              </a:highlight>
              <a:latin typeface="Amatic SC"/>
              <a:ea typeface="Amatic SC"/>
              <a:cs typeface="Amatic SC"/>
              <a:sym typeface="Amatic SC"/>
            </a:endParaRPr>
          </a:p>
        </p:txBody>
      </p:sp>
      <p:sp>
        <p:nvSpPr>
          <p:cNvPr id="146" name="Google Shape;146;p23"/>
          <p:cNvSpPr txBox="1"/>
          <p:nvPr/>
        </p:nvSpPr>
        <p:spPr>
          <a:xfrm>
            <a:off x="645750" y="1724750"/>
            <a:ext cx="2230800" cy="5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FF00FF"/>
                </a:highlight>
                <a:latin typeface="Amatic SC"/>
                <a:ea typeface="Amatic SC"/>
                <a:cs typeface="Amatic SC"/>
                <a:sym typeface="Amatic SC"/>
              </a:rPr>
              <a:t>Yann</a:t>
            </a:r>
            <a:endParaRPr b="1" sz="4800" u="sng">
              <a:highlight>
                <a:srgbClr val="FF00FF"/>
              </a:highlight>
              <a:latin typeface="Amatic SC"/>
              <a:ea typeface="Amatic SC"/>
              <a:cs typeface="Amatic SC"/>
              <a:sym typeface="Amatic SC"/>
            </a:endParaRPr>
          </a:p>
        </p:txBody>
      </p:sp>
      <p:sp>
        <p:nvSpPr>
          <p:cNvPr id="147" name="Google Shape;147;p23"/>
          <p:cNvSpPr txBox="1"/>
          <p:nvPr/>
        </p:nvSpPr>
        <p:spPr>
          <a:xfrm>
            <a:off x="3306925" y="81075"/>
            <a:ext cx="1414500" cy="5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9900FF"/>
                </a:highlight>
                <a:latin typeface="Amatic SC"/>
                <a:ea typeface="Amatic SC"/>
                <a:cs typeface="Amatic SC"/>
                <a:sym typeface="Amatic SC"/>
              </a:rPr>
              <a:t>Thalia</a:t>
            </a:r>
            <a:endParaRPr b="1" sz="4800" u="sng">
              <a:highlight>
                <a:srgbClr val="9900FF"/>
              </a:highlight>
              <a:latin typeface="Amatic SC"/>
              <a:ea typeface="Amatic SC"/>
              <a:cs typeface="Amatic SC"/>
              <a:sym typeface="Amatic SC"/>
            </a:endParaRPr>
          </a:p>
        </p:txBody>
      </p:sp>
      <p:sp>
        <p:nvSpPr>
          <p:cNvPr id="148" name="Google Shape;148;p23"/>
          <p:cNvSpPr txBox="1"/>
          <p:nvPr/>
        </p:nvSpPr>
        <p:spPr>
          <a:xfrm>
            <a:off x="6230900" y="230275"/>
            <a:ext cx="2605200" cy="7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FF9900"/>
                </a:highlight>
                <a:latin typeface="Amatic SC"/>
                <a:ea typeface="Amatic SC"/>
                <a:cs typeface="Amatic SC"/>
                <a:sym typeface="Amatic SC"/>
              </a:rPr>
              <a:t>Brayan</a:t>
            </a:r>
            <a:endParaRPr b="1" sz="4800" u="sng">
              <a:highlight>
                <a:srgbClr val="FF9900"/>
              </a:highlight>
              <a:latin typeface="Amatic SC"/>
              <a:ea typeface="Amatic SC"/>
              <a:cs typeface="Amatic SC"/>
              <a:sym typeface="Amatic SC"/>
            </a:endParaRPr>
          </a:p>
        </p:txBody>
      </p:sp>
      <p:sp>
        <p:nvSpPr>
          <p:cNvPr id="149" name="Google Shape;149;p23"/>
          <p:cNvSpPr txBox="1"/>
          <p:nvPr/>
        </p:nvSpPr>
        <p:spPr>
          <a:xfrm>
            <a:off x="7265200" y="3288375"/>
            <a:ext cx="1202100" cy="5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0000FF"/>
                </a:highlight>
                <a:latin typeface="Amatic SC"/>
                <a:ea typeface="Amatic SC"/>
                <a:cs typeface="Amatic SC"/>
                <a:sym typeface="Amatic SC"/>
              </a:rPr>
              <a:t>Tom</a:t>
            </a:r>
            <a:endParaRPr b="1" sz="4800" u="sng">
              <a:highlight>
                <a:srgbClr val="0000FF"/>
              </a:highlight>
              <a:latin typeface="Amatic SC"/>
              <a:ea typeface="Amatic SC"/>
              <a:cs typeface="Amatic SC"/>
              <a:sym typeface="Amatic SC"/>
            </a:endParaRPr>
          </a:p>
        </p:txBody>
      </p:sp>
      <p:sp>
        <p:nvSpPr>
          <p:cNvPr id="150" name="Google Shape;150;p23"/>
          <p:cNvSpPr txBox="1"/>
          <p:nvPr/>
        </p:nvSpPr>
        <p:spPr>
          <a:xfrm>
            <a:off x="215250" y="3329325"/>
            <a:ext cx="21021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3600" u="sng">
                <a:highlight>
                  <a:srgbClr val="FFFF00"/>
                </a:highlight>
                <a:latin typeface="Amatic SC"/>
                <a:ea typeface="Amatic SC"/>
                <a:cs typeface="Amatic SC"/>
                <a:sym typeface="Amatic SC"/>
              </a:rPr>
              <a:t>Léony</a:t>
            </a:r>
            <a:endParaRPr b="1" sz="3600" u="sng">
              <a:highlight>
                <a:srgbClr val="FFFF00"/>
              </a:highlight>
              <a:latin typeface="Amatic SC"/>
              <a:ea typeface="Amatic SC"/>
              <a:cs typeface="Amatic SC"/>
              <a:sym typeface="Amatic SC"/>
            </a:endParaRPr>
          </a:p>
        </p:txBody>
      </p:sp>
      <p:sp>
        <p:nvSpPr>
          <p:cNvPr id="151" name="Google Shape;151;p23"/>
          <p:cNvSpPr txBox="1"/>
          <p:nvPr/>
        </p:nvSpPr>
        <p:spPr>
          <a:xfrm>
            <a:off x="6834700" y="1646450"/>
            <a:ext cx="19512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00FFFF"/>
                </a:highlight>
                <a:latin typeface="Amatic SC"/>
                <a:ea typeface="Amatic SC"/>
                <a:cs typeface="Amatic SC"/>
                <a:sym typeface="Amatic SC"/>
              </a:rPr>
              <a:t>Justin</a:t>
            </a:r>
            <a:endParaRPr b="1" sz="4800" u="sng">
              <a:highlight>
                <a:srgbClr val="00FFFF"/>
              </a:highlight>
              <a:latin typeface="Amatic SC"/>
              <a:ea typeface="Amatic SC"/>
              <a:cs typeface="Amatic SC"/>
              <a:sym typeface="Amatic SC"/>
            </a:endParaRPr>
          </a:p>
        </p:txBody>
      </p:sp>
      <p:sp>
        <p:nvSpPr>
          <p:cNvPr id="152" name="Google Shape;152;p23"/>
          <p:cNvSpPr txBox="1"/>
          <p:nvPr/>
        </p:nvSpPr>
        <p:spPr>
          <a:xfrm>
            <a:off x="1791850" y="3098325"/>
            <a:ext cx="21021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9900FF"/>
                </a:highlight>
                <a:latin typeface="Amatic SC"/>
                <a:ea typeface="Amatic SC"/>
                <a:cs typeface="Amatic SC"/>
                <a:sym typeface="Amatic SC"/>
              </a:rPr>
              <a:t>Charlotte</a:t>
            </a:r>
            <a:endParaRPr b="1" sz="4800" u="sng">
              <a:highlight>
                <a:srgbClr val="9900FF"/>
              </a:highlight>
              <a:latin typeface="Amatic SC"/>
              <a:ea typeface="Amatic SC"/>
              <a:cs typeface="Amatic SC"/>
              <a:sym typeface="Amatic SC"/>
            </a:endParaRPr>
          </a:p>
        </p:txBody>
      </p:sp>
      <p:sp>
        <p:nvSpPr>
          <p:cNvPr id="153" name="Google Shape;153;p23"/>
          <p:cNvSpPr txBox="1"/>
          <p:nvPr/>
        </p:nvSpPr>
        <p:spPr>
          <a:xfrm>
            <a:off x="5806000" y="4076700"/>
            <a:ext cx="13194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4800" u="sng">
                <a:highlight>
                  <a:srgbClr val="4A86E8"/>
                </a:highlight>
                <a:latin typeface="Amatic SC"/>
                <a:ea typeface="Amatic SC"/>
                <a:cs typeface="Amatic SC"/>
                <a:sym typeface="Amatic SC"/>
              </a:rPr>
              <a:t>Lucie</a:t>
            </a:r>
            <a:endParaRPr b="1" sz="4800" u="sng">
              <a:highlight>
                <a:srgbClr val="4A86E8"/>
              </a:highlight>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solidFill>
                  <a:schemeClr val="accent5"/>
                </a:solidFill>
              </a:rPr>
              <a:t>L</a:t>
            </a:r>
            <a:r>
              <a:rPr lang="fr" sz="3000">
                <a:solidFill>
                  <a:schemeClr val="accent5"/>
                </a:solidFill>
              </a:rPr>
              <a:t>'étymologie</a:t>
            </a:r>
            <a:r>
              <a:rPr lang="fr">
                <a:solidFill>
                  <a:schemeClr val="accent5"/>
                </a:solidFill>
              </a:rPr>
              <a:t> </a:t>
            </a:r>
            <a:endParaRPr>
              <a:solidFill>
                <a:schemeClr val="accent5"/>
              </a:solidFill>
            </a:endParaRPr>
          </a:p>
        </p:txBody>
      </p:sp>
      <p:sp>
        <p:nvSpPr>
          <p:cNvPr id="60" name="Google Shape;60;p14"/>
          <p:cNvSpPr txBox="1"/>
          <p:nvPr>
            <p:ph idx="1" type="body"/>
          </p:nvPr>
        </p:nvSpPr>
        <p:spPr>
          <a:xfrm>
            <a:off x="349525"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1200"/>
              </a:spcBef>
              <a:spcAft>
                <a:spcPts val="0"/>
              </a:spcAft>
              <a:buClr>
                <a:schemeClr val="dk1"/>
              </a:buClr>
              <a:buSzPts val="1800"/>
              <a:buChar char="●"/>
            </a:pPr>
            <a:r>
              <a:rPr lang="fr">
                <a:solidFill>
                  <a:schemeClr val="dk1"/>
                </a:solidFill>
              </a:rPr>
              <a:t>Le mot slam vient de l'anglais «</a:t>
            </a:r>
            <a:r>
              <a:rPr b="1" lang="fr">
                <a:solidFill>
                  <a:schemeClr val="dk1"/>
                </a:solidFill>
              </a:rPr>
              <a:t> </a:t>
            </a:r>
            <a:r>
              <a:rPr b="1" lang="fr">
                <a:solidFill>
                  <a:srgbClr val="CC0000"/>
                </a:solidFill>
              </a:rPr>
              <a:t>to slam</a:t>
            </a:r>
            <a:r>
              <a:rPr lang="fr">
                <a:solidFill>
                  <a:schemeClr val="dk1"/>
                </a:solidFill>
              </a:rPr>
              <a:t> » qui signifie claquer la porte violemment ou un bon coup «</a:t>
            </a:r>
            <a:r>
              <a:rPr lang="fr">
                <a:solidFill>
                  <a:srgbClr val="CC0000"/>
                </a:solidFill>
              </a:rPr>
              <a:t> </a:t>
            </a:r>
            <a:r>
              <a:rPr b="1" lang="fr">
                <a:solidFill>
                  <a:srgbClr val="CC0000"/>
                </a:solidFill>
              </a:rPr>
              <a:t>give the door a good slam</a:t>
            </a:r>
            <a:r>
              <a:rPr lang="fr">
                <a:solidFill>
                  <a:schemeClr val="dk1"/>
                </a:solidFill>
              </a:rPr>
              <a:t> = claque la porte un bon coup ».</a:t>
            </a:r>
            <a:endParaRPr>
              <a:solidFill>
                <a:schemeClr val="dk1"/>
              </a:solidFill>
            </a:endParaRPr>
          </a:p>
          <a:p>
            <a:pPr indent="0" lvl="0" marL="457200" rtl="0" algn="l">
              <a:lnSpc>
                <a:spcPct val="100000"/>
              </a:lnSpc>
              <a:spcBef>
                <a:spcPts val="1200"/>
              </a:spcBef>
              <a:spcAft>
                <a:spcPts val="0"/>
              </a:spcAft>
              <a:buNone/>
            </a:pPr>
            <a:r>
              <a:t/>
            </a:r>
            <a:endParaRPr>
              <a:solidFill>
                <a:schemeClr val="dk1"/>
              </a:solidFill>
            </a:endParaRPr>
          </a:p>
          <a:p>
            <a:pPr indent="-342900" lvl="0" marL="457200" rtl="0" algn="l">
              <a:lnSpc>
                <a:spcPct val="100000"/>
              </a:lnSpc>
              <a:spcBef>
                <a:spcPts val="1200"/>
              </a:spcBef>
              <a:spcAft>
                <a:spcPts val="0"/>
              </a:spcAft>
              <a:buClr>
                <a:schemeClr val="dk1"/>
              </a:buClr>
              <a:buSzPts val="1800"/>
              <a:buChar char="●"/>
            </a:pPr>
            <a:r>
              <a:rPr lang="fr" sz="2400">
                <a:solidFill>
                  <a:srgbClr val="009999"/>
                </a:solidFill>
              </a:rPr>
              <a:t> </a:t>
            </a:r>
            <a:r>
              <a:rPr b="1" lang="fr">
                <a:solidFill>
                  <a:srgbClr val="CC0000"/>
                </a:solidFill>
              </a:rPr>
              <a:t>to slam the door</a:t>
            </a:r>
            <a:r>
              <a:rPr lang="fr">
                <a:solidFill>
                  <a:schemeClr val="dk1"/>
                </a:solidFill>
              </a:rPr>
              <a:t> = claquer la porte.</a:t>
            </a:r>
            <a:endParaRPr>
              <a:solidFill>
                <a:schemeClr val="dk1"/>
              </a:solidFill>
            </a:endParaRPr>
          </a:p>
          <a:p>
            <a:pPr indent="-342900" lvl="0" marL="457200" rtl="0" algn="r">
              <a:spcBef>
                <a:spcPts val="0"/>
              </a:spcBef>
              <a:spcAft>
                <a:spcPts val="0"/>
              </a:spcAft>
              <a:buClr>
                <a:schemeClr val="dk1"/>
              </a:buClr>
              <a:buSzPts val="1800"/>
              <a:buChar char="-"/>
            </a:pPr>
            <a:r>
              <a:rPr lang="fr">
                <a:solidFill>
                  <a:schemeClr val="dk1"/>
                </a:solidFill>
              </a:rPr>
              <a:t>Car quand quelque chose claque ou frappe cela crée un tempo , un rythme.</a:t>
            </a:r>
            <a:r>
              <a:rPr lang="fr" sz="2400">
                <a:solidFill>
                  <a:schemeClr val="dk1"/>
                </a:solidFill>
              </a:rPr>
              <a:t> 	 	</a:t>
            </a:r>
            <a:endParaRPr sz="2400">
              <a:solidFill>
                <a:schemeClr val="dk1"/>
              </a:solidFill>
            </a:endParaRPr>
          </a:p>
          <a:p>
            <a:pPr indent="0" lvl="0" marL="914400" rtl="0" algn="r">
              <a:spcBef>
                <a:spcPts val="1200"/>
              </a:spcBef>
              <a:spcAft>
                <a:spcPts val="0"/>
              </a:spcAft>
              <a:buNone/>
            </a:pPr>
            <a:r>
              <a:rPr i="1" lang="fr" sz="2400">
                <a:solidFill>
                  <a:srgbClr val="A64D79"/>
                </a:solidFill>
              </a:rPr>
              <a:t>LAROUSSE</a:t>
            </a:r>
            <a:endParaRPr i="1" sz="2400">
              <a:solidFill>
                <a:srgbClr val="A64D79"/>
              </a:solidFill>
            </a:endParaRPr>
          </a:p>
          <a:p>
            <a:pPr indent="0" lvl="0" marL="0" rtl="0" algn="l">
              <a:lnSpc>
                <a:spcPct val="100000"/>
              </a:lnSpc>
              <a:spcBef>
                <a:spcPts val="1200"/>
              </a:spcBef>
              <a:spcAft>
                <a:spcPts val="0"/>
              </a:spcAft>
              <a:buClr>
                <a:schemeClr val="dk1"/>
              </a:buClr>
              <a:buSzPts val="1100"/>
              <a:buFont typeface="Arial"/>
              <a:buNone/>
            </a:pPr>
            <a:r>
              <a:t/>
            </a:r>
            <a:endParaRPr sz="1500">
              <a:solidFill>
                <a:srgbClr val="009999"/>
              </a:solidFill>
            </a:endParaRPr>
          </a:p>
          <a:p>
            <a:pPr indent="0" lvl="0" marL="457200" rtl="0" algn="l">
              <a:spcBef>
                <a:spcPts val="1200"/>
              </a:spcBef>
              <a:spcAft>
                <a:spcPts val="0"/>
              </a:spcAft>
              <a:buNone/>
            </a:pPr>
            <a:r>
              <a:t/>
            </a:r>
            <a:endParaRPr sz="1500">
              <a:solidFill>
                <a:srgbClr val="009999"/>
              </a:solidFill>
            </a:endParaRPr>
          </a:p>
          <a:p>
            <a:pPr indent="0" lvl="0" marL="457200" rtl="0" algn="r">
              <a:lnSpc>
                <a:spcPct val="100000"/>
              </a:lnSpc>
              <a:spcBef>
                <a:spcPts val="1200"/>
              </a:spcBef>
              <a:spcAft>
                <a:spcPts val="0"/>
              </a:spcAft>
              <a:buNone/>
            </a:pPr>
            <a:r>
              <a:t/>
            </a:r>
            <a:endParaRPr sz="1500">
              <a:solidFill>
                <a:srgbClr val="009999"/>
              </a:solidFill>
            </a:endParaRPr>
          </a:p>
          <a:p>
            <a:pPr indent="0" lvl="0" marL="0" rtl="0" algn="l">
              <a:spcBef>
                <a:spcPts val="12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4">
            <a:alphaModFix/>
          </a:blip>
          <a:srcRect b="0" l="0" r="-58654" t="-58654"/>
          <a:stretch/>
        </p:blipFill>
        <p:spPr>
          <a:xfrm>
            <a:off x="0" y="-5033674"/>
            <a:ext cx="15145850" cy="10859250"/>
          </a:xfrm>
          <a:prstGeom prst="rect">
            <a:avLst/>
          </a:prstGeom>
          <a:noFill/>
          <a:ln>
            <a:noFill/>
          </a:ln>
        </p:spPr>
      </p:pic>
      <p:sp>
        <p:nvSpPr>
          <p:cNvPr id="66" name="Google Shape;66;p15"/>
          <p:cNvSpPr txBox="1"/>
          <p:nvPr>
            <p:ph type="title"/>
          </p:nvPr>
        </p:nvSpPr>
        <p:spPr>
          <a:xfrm>
            <a:off x="311700" y="109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600"/>
              <a:t>                     </a:t>
            </a:r>
            <a:r>
              <a:rPr lang="fr" sz="2600">
                <a:latin typeface="Pacifico"/>
                <a:ea typeface="Pacifico"/>
                <a:cs typeface="Pacifico"/>
                <a:sym typeface="Pacifico"/>
              </a:rPr>
              <a:t>  Comment écrire un slam?</a:t>
            </a:r>
            <a:endParaRPr sz="2600">
              <a:latin typeface="Pacifico"/>
              <a:ea typeface="Pacifico"/>
              <a:cs typeface="Pacifico"/>
              <a:sym typeface="Pacifico"/>
            </a:endParaRPr>
          </a:p>
          <a:p>
            <a:pPr indent="0" lvl="0" marL="0" rtl="0" algn="l">
              <a:spcBef>
                <a:spcPts val="0"/>
              </a:spcBef>
              <a:spcAft>
                <a:spcPts val="0"/>
              </a:spcAft>
              <a:buNone/>
            </a:pPr>
            <a:r>
              <a:t/>
            </a:r>
            <a:endParaRPr>
              <a:latin typeface="Pacifico"/>
              <a:ea typeface="Pacifico"/>
              <a:cs typeface="Pacifico"/>
              <a:sym typeface="Pacifico"/>
            </a:endParaRPr>
          </a:p>
        </p:txBody>
      </p:sp>
      <p:pic>
        <p:nvPicPr>
          <p:cNvPr id="67" name="Google Shape;67;p15"/>
          <p:cNvPicPr preferRelativeResize="0"/>
          <p:nvPr/>
        </p:nvPicPr>
        <p:blipFill>
          <a:blip r:embed="rId5">
            <a:alphaModFix/>
          </a:blip>
          <a:stretch>
            <a:fillRect/>
          </a:stretch>
        </p:blipFill>
        <p:spPr>
          <a:xfrm>
            <a:off x="5922050" y="1885525"/>
            <a:ext cx="2324100" cy="1739900"/>
          </a:xfrm>
          <a:prstGeom prst="rect">
            <a:avLst/>
          </a:prstGeom>
          <a:noFill/>
          <a:ln>
            <a:noFill/>
          </a:ln>
        </p:spPr>
      </p:pic>
      <p:sp>
        <p:nvSpPr>
          <p:cNvPr id="68" name="Google Shape;68;p15"/>
          <p:cNvSpPr txBox="1"/>
          <p:nvPr/>
        </p:nvSpPr>
        <p:spPr>
          <a:xfrm>
            <a:off x="33550" y="887200"/>
            <a:ext cx="8964300" cy="4461300"/>
          </a:xfrm>
          <a:prstGeom prst="rect">
            <a:avLst/>
          </a:prstGeom>
          <a:noFill/>
          <a:ln>
            <a:noFill/>
          </a:ln>
        </p:spPr>
        <p:txBody>
          <a:bodyPr anchorCtr="0" anchor="ctr" bIns="91425" lIns="91425" spcFirstLastPara="1" rIns="91425" wrap="square" tIns="91425">
            <a:noAutofit/>
          </a:bodyPr>
          <a:lstStyle/>
          <a:p>
            <a:pPr indent="-298450" lvl="0" marL="457200" rtl="0" algn="l">
              <a:spcBef>
                <a:spcPts val="1200"/>
              </a:spcBef>
              <a:spcAft>
                <a:spcPts val="0"/>
              </a:spcAft>
              <a:buSzPts val="1100"/>
              <a:buAutoNum type="arabicPeriod"/>
            </a:pPr>
            <a:r>
              <a:rPr lang="fr" sz="1600"/>
              <a:t>Pour écrire un slam il faut être inspiré 	:</a:t>
            </a:r>
            <a:endParaRPr sz="1600"/>
          </a:p>
          <a:p>
            <a:pPr indent="0" lvl="0" marL="0" rtl="0" algn="l">
              <a:spcBef>
                <a:spcPts val="1200"/>
              </a:spcBef>
              <a:spcAft>
                <a:spcPts val="0"/>
              </a:spcAft>
              <a:buNone/>
            </a:pPr>
            <a:r>
              <a:rPr lang="fr" sz="1600"/>
              <a:t>Le slam peut raconter une vie ou les histoires des slameur, mais surtout il peut aussi raconter un mécontentement au sein d'un pays ou d'un peuple .</a:t>
            </a:r>
            <a:endParaRPr sz="1600"/>
          </a:p>
          <a:p>
            <a:pPr indent="0" lvl="0" marL="0" rtl="0" algn="l">
              <a:spcBef>
                <a:spcPts val="0"/>
              </a:spcBef>
              <a:spcAft>
                <a:spcPts val="0"/>
              </a:spcAft>
              <a:buNone/>
            </a:pPr>
            <a:r>
              <a:rPr lang="fr" sz="1200"/>
              <a:t>2. </a:t>
            </a:r>
            <a:r>
              <a:rPr lang="fr" sz="1600"/>
              <a:t>Pour faire du slam il faut:</a:t>
            </a:r>
            <a:endParaRPr sz="1600"/>
          </a:p>
          <a:p>
            <a:pPr indent="-298450" lvl="0" marL="457200" rtl="0" algn="l">
              <a:lnSpc>
                <a:spcPct val="115000"/>
              </a:lnSpc>
              <a:spcBef>
                <a:spcPts val="1200"/>
              </a:spcBef>
              <a:spcAft>
                <a:spcPts val="0"/>
              </a:spcAft>
              <a:buSzPts val="1100"/>
              <a:buChar char="●"/>
            </a:pPr>
            <a:r>
              <a:rPr lang="fr" sz="1500"/>
              <a:t>Fonctionner sur son intuition.</a:t>
            </a:r>
            <a:endParaRPr sz="1500"/>
          </a:p>
          <a:p>
            <a:pPr indent="0" lvl="0" marL="0" rtl="0" algn="l">
              <a:lnSpc>
                <a:spcPct val="115000"/>
              </a:lnSpc>
              <a:spcBef>
                <a:spcPts val="1200"/>
              </a:spcBef>
              <a:spcAft>
                <a:spcPts val="0"/>
              </a:spcAft>
              <a:buNone/>
            </a:pPr>
            <a:r>
              <a:rPr lang="fr" sz="1500"/>
              <a:t>Avoir un avis qui évolue.</a:t>
            </a:r>
            <a:endParaRPr sz="1500"/>
          </a:p>
          <a:p>
            <a:pPr indent="-298450" lvl="0" marL="457200" rtl="0" algn="l">
              <a:lnSpc>
                <a:spcPct val="115000"/>
              </a:lnSpc>
              <a:spcBef>
                <a:spcPts val="1200"/>
              </a:spcBef>
              <a:spcAft>
                <a:spcPts val="0"/>
              </a:spcAft>
              <a:buSzPts val="1100"/>
              <a:buChar char="●"/>
            </a:pPr>
            <a:r>
              <a:rPr lang="fr" sz="1500"/>
              <a:t>Préparer des rimes passe-partout.</a:t>
            </a:r>
            <a:endParaRPr sz="1500"/>
          </a:p>
          <a:p>
            <a:pPr indent="-298450" lvl="0" marL="457200" rtl="0" algn="l">
              <a:lnSpc>
                <a:spcPct val="115000"/>
              </a:lnSpc>
              <a:spcBef>
                <a:spcPts val="0"/>
              </a:spcBef>
              <a:spcAft>
                <a:spcPts val="0"/>
              </a:spcAft>
              <a:buSzPts val="1100"/>
              <a:buChar char="●"/>
            </a:pPr>
            <a:r>
              <a:rPr lang="fr" sz="1500"/>
              <a:t>Faire de la poésie pour s’entraîner.</a:t>
            </a:r>
            <a:endParaRPr sz="1500"/>
          </a:p>
          <a:p>
            <a:pPr indent="-298450" lvl="0" marL="457200" rtl="0" algn="l">
              <a:lnSpc>
                <a:spcPct val="115000"/>
              </a:lnSpc>
              <a:spcBef>
                <a:spcPts val="0"/>
              </a:spcBef>
              <a:spcAft>
                <a:spcPts val="0"/>
              </a:spcAft>
              <a:buSzPts val="1100"/>
              <a:buChar char="●"/>
            </a:pPr>
            <a:r>
              <a:rPr lang="fr" sz="1500"/>
              <a:t>Être bien engagé dans cette activité.</a:t>
            </a:r>
            <a:endParaRPr sz="1500"/>
          </a:p>
          <a:p>
            <a:pPr indent="-298450" lvl="0" marL="457200" rtl="0" algn="l">
              <a:lnSpc>
                <a:spcPct val="115000"/>
              </a:lnSpc>
              <a:spcBef>
                <a:spcPts val="0"/>
              </a:spcBef>
              <a:spcAft>
                <a:spcPts val="0"/>
              </a:spcAft>
              <a:buSzPts val="1100"/>
              <a:buChar char="●"/>
            </a:pPr>
            <a:r>
              <a:rPr lang="fr" sz="1500"/>
              <a:t>Ne pas hésiter à parler devant un public.</a:t>
            </a:r>
            <a:endParaRPr sz="1500"/>
          </a:p>
          <a:p>
            <a:pPr indent="0" lvl="0" marL="0" rtl="0" algn="l">
              <a:spcBef>
                <a:spcPts val="1200"/>
              </a:spcBef>
              <a:spcAft>
                <a:spcPts val="0"/>
              </a:spcAft>
              <a:buNone/>
            </a:pPr>
            <a:r>
              <a:rPr lang="fr" sz="1500"/>
              <a:t>On peut choisir des rimes préparées, qui peuvent passer partout, que l’on peut changer facilement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fr" sz="1000"/>
              <a:t>3. </a:t>
            </a:r>
            <a:r>
              <a:rPr lang="fr" sz="1500"/>
              <a:t>Mais aussi on peut écrire notre slam en </a:t>
            </a:r>
            <a:r>
              <a:rPr lang="fr" sz="1500"/>
              <a:t>commençant</a:t>
            </a:r>
            <a:r>
              <a:rPr lang="fr" sz="1500"/>
              <a:t> </a:t>
            </a:r>
            <a:r>
              <a:rPr lang="fr" sz="1500"/>
              <a:t>par</a:t>
            </a:r>
            <a:r>
              <a:rPr lang="fr" sz="1500"/>
              <a:t> le même mot à chaque début de slam .</a:t>
            </a:r>
            <a:endParaRPr sz="1500"/>
          </a:p>
          <a:p>
            <a:pPr indent="0" lvl="0" marL="0" rtl="0" algn="l">
              <a:spcBef>
                <a:spcPts val="0"/>
              </a:spcBef>
              <a:spcAft>
                <a:spcPts val="0"/>
              </a:spcAft>
              <a:buNone/>
            </a:pPr>
            <a:r>
              <a:rPr lang="fr" sz="900"/>
              <a:t>Liens du site :</a:t>
            </a:r>
            <a:r>
              <a:rPr lang="fr" sz="900">
                <a:uFill>
                  <a:noFill/>
                </a:uFill>
                <a:hlinkClick r:id="rId6"/>
              </a:rPr>
              <a:t> </a:t>
            </a:r>
            <a:r>
              <a:rPr lang="fr" sz="900" u="sng">
                <a:solidFill>
                  <a:schemeClr val="hlink"/>
                </a:solidFill>
                <a:hlinkClick r:id="rId7"/>
              </a:rPr>
              <a:t>https://www.comment-ecrire.fr/Le-</a:t>
            </a:r>
            <a:r>
              <a:rPr lang="fr" sz="900">
                <a:solidFill>
                  <a:srgbClr val="0000FF"/>
                </a:solidFill>
              </a:rPr>
              <a:t> </a:t>
            </a:r>
            <a:r>
              <a:rPr lang="fr" sz="900">
                <a:solidFill>
                  <a:srgbClr val="333333"/>
                </a:solidFill>
              </a:rPr>
              <a:t>Liens du site</a:t>
            </a:r>
            <a:r>
              <a:rPr lang="fr" sz="900">
                <a:solidFill>
                  <a:srgbClr val="0000FF"/>
                </a:solidFill>
              </a:rPr>
              <a:t> ;https://www.youtube.com/watch?v=GLVKu7C-9Ek</a:t>
            </a:r>
            <a:endParaRPr sz="9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i="1" lang="fr" sz="1600">
                <a:solidFill>
                  <a:schemeClr val="dk1"/>
                </a:solidFill>
              </a:rPr>
              <a:t>Scène slam</a:t>
            </a:r>
            <a:endParaRPr b="1" i="1" sz="1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i="1" sz="1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i="1" sz="1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i="1"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fr" sz="1400">
                <a:solidFill>
                  <a:schemeClr val="dk1"/>
                </a:solidFill>
              </a:rPr>
              <a:t>D’après le site « théâtre in love » une </a:t>
            </a:r>
            <a:r>
              <a:rPr b="1" i="1" lang="fr" sz="1400">
                <a:solidFill>
                  <a:schemeClr val="dk1"/>
                </a:solidFill>
              </a:rPr>
              <a:t>scène slam</a:t>
            </a:r>
            <a:r>
              <a:rPr i="1" lang="fr" sz="1400">
                <a:solidFill>
                  <a:schemeClr val="dk1"/>
                </a:solidFill>
              </a:rPr>
              <a:t> est une scène où se retrouvent plusieurs slameurs dans des bars ou cabarets</a:t>
            </a:r>
            <a:endParaRPr i="1"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 sz="1400">
                <a:solidFill>
                  <a:schemeClr val="dk1"/>
                </a:solidFill>
              </a:rPr>
              <a:t>Il y a trois règles importantes à </a:t>
            </a:r>
            <a:r>
              <a:rPr lang="fr" sz="1400">
                <a:solidFill>
                  <a:schemeClr val="dk1"/>
                </a:solidFill>
              </a:rPr>
              <a:t>respecter </a:t>
            </a:r>
            <a:r>
              <a:rPr lang="fr" sz="1100">
                <a:solidFill>
                  <a:schemeClr val="dk1"/>
                </a:solidFill>
              </a:rPr>
              <a:t>                                                                                       </a:t>
            </a:r>
            <a:endParaRPr sz="1100">
              <a:solidFill>
                <a:schemeClr val="dk1"/>
              </a:solidFill>
            </a:endParaRPr>
          </a:p>
          <a:p>
            <a:pPr indent="0" lvl="0" marL="0" rtl="0" algn="l">
              <a:spcBef>
                <a:spcPts val="0"/>
              </a:spcBef>
              <a:spcAft>
                <a:spcPts val="0"/>
              </a:spcAft>
              <a:buNone/>
            </a:pPr>
            <a:r>
              <a:rPr b="1" lang="fr">
                <a:solidFill>
                  <a:srgbClr val="FF0000"/>
                </a:solidFill>
              </a:rPr>
              <a:t>.trois minutes de parole </a:t>
            </a:r>
            <a:endParaRPr b="1">
              <a:solidFill>
                <a:srgbClr val="FF0000"/>
              </a:solidFill>
            </a:endParaRPr>
          </a:p>
          <a:p>
            <a:pPr indent="0" lvl="0" marL="0" rtl="0" algn="l">
              <a:spcBef>
                <a:spcPts val="1600"/>
              </a:spcBef>
              <a:spcAft>
                <a:spcPts val="0"/>
              </a:spcAft>
              <a:buNone/>
            </a:pPr>
            <a:r>
              <a:rPr b="1" lang="fr">
                <a:solidFill>
                  <a:srgbClr val="FF0000"/>
                </a:solidFill>
              </a:rPr>
              <a:t>.pas d’artifices ni d’instrumentation</a:t>
            </a:r>
            <a:endParaRPr b="1">
              <a:solidFill>
                <a:srgbClr val="FF0000"/>
              </a:solidFill>
            </a:endParaRPr>
          </a:p>
          <a:p>
            <a:pPr indent="0" lvl="0" marL="0" rtl="0" algn="l">
              <a:spcBef>
                <a:spcPts val="1600"/>
              </a:spcBef>
              <a:spcAft>
                <a:spcPts val="0"/>
              </a:spcAft>
              <a:buNone/>
            </a:pPr>
            <a:r>
              <a:rPr lang="fr">
                <a:solidFill>
                  <a:srgbClr val="FF0000"/>
                </a:solidFill>
              </a:rPr>
              <a:t>.la voix comme seule arme </a:t>
            </a:r>
            <a:endParaRPr>
              <a:solidFill>
                <a:srgbClr val="FF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fr"/>
              <a:t>.</a:t>
            </a:r>
            <a:endParaRPr/>
          </a:p>
        </p:txBody>
      </p:sp>
      <p:pic>
        <p:nvPicPr>
          <p:cNvPr id="74" name="Google Shape;74;p16"/>
          <p:cNvPicPr preferRelativeResize="0"/>
          <p:nvPr/>
        </p:nvPicPr>
        <p:blipFill>
          <a:blip r:embed="rId4">
            <a:alphaModFix/>
          </a:blip>
          <a:stretch>
            <a:fillRect/>
          </a:stretch>
        </p:blipFill>
        <p:spPr>
          <a:xfrm>
            <a:off x="5875363" y="161288"/>
            <a:ext cx="2619375" cy="1743075"/>
          </a:xfrm>
          <a:prstGeom prst="rect">
            <a:avLst/>
          </a:prstGeom>
          <a:noFill/>
          <a:ln>
            <a:noFill/>
          </a:ln>
        </p:spPr>
      </p:pic>
      <p:pic>
        <p:nvPicPr>
          <p:cNvPr id="75" name="Google Shape;75;p16"/>
          <p:cNvPicPr preferRelativeResize="0"/>
          <p:nvPr/>
        </p:nvPicPr>
        <p:blipFill>
          <a:blip r:embed="rId5">
            <a:alphaModFix/>
          </a:blip>
          <a:stretch>
            <a:fillRect/>
          </a:stretch>
        </p:blipFill>
        <p:spPr>
          <a:xfrm>
            <a:off x="532438" y="227963"/>
            <a:ext cx="2847975" cy="1609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2095150" y="141575"/>
            <a:ext cx="4246800" cy="5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fr" u="sng">
                <a:solidFill>
                  <a:srgbClr val="DD7E6B"/>
                </a:solidFill>
              </a:rPr>
              <a:t>SLAM AUX ETATS-UNIS</a:t>
            </a:r>
            <a:endParaRPr i="1" u="sng">
              <a:solidFill>
                <a:srgbClr val="DD7E6B"/>
              </a:solidFill>
            </a:endParaRPr>
          </a:p>
          <a:p>
            <a:pPr indent="0" lvl="0" marL="0" rtl="0" algn="l">
              <a:spcBef>
                <a:spcPts val="0"/>
              </a:spcBef>
              <a:spcAft>
                <a:spcPts val="0"/>
              </a:spcAft>
              <a:buNone/>
            </a:pPr>
            <a:r>
              <a:t/>
            </a:r>
            <a:endParaRPr i="1" u="sng">
              <a:solidFill>
                <a:srgbClr val="980000"/>
              </a:solidFill>
            </a:endParaRPr>
          </a:p>
          <a:p>
            <a:pPr indent="0" lvl="0" marL="0" rtl="0" algn="l">
              <a:spcBef>
                <a:spcPts val="0"/>
              </a:spcBef>
              <a:spcAft>
                <a:spcPts val="0"/>
              </a:spcAft>
              <a:buNone/>
            </a:pPr>
            <a:r>
              <a:t/>
            </a:r>
            <a:endParaRPr i="1" u="sng">
              <a:solidFill>
                <a:srgbClr val="980000"/>
              </a:solidFill>
            </a:endParaRPr>
          </a:p>
        </p:txBody>
      </p:sp>
      <p:sp>
        <p:nvSpPr>
          <p:cNvPr id="81" name="Google Shape;81;p17"/>
          <p:cNvSpPr txBox="1"/>
          <p:nvPr>
            <p:ph idx="1" type="body"/>
          </p:nvPr>
        </p:nvSpPr>
        <p:spPr>
          <a:xfrm>
            <a:off x="94600" y="806900"/>
            <a:ext cx="4018800" cy="187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fr" sz="1100" u="sng">
                <a:solidFill>
                  <a:srgbClr val="FF0000"/>
                </a:solidFill>
              </a:rPr>
              <a:t>COMMENT EST </a:t>
            </a:r>
            <a:r>
              <a:rPr i="1" lang="fr" sz="1100" u="sng">
                <a:solidFill>
                  <a:srgbClr val="FF0000"/>
                </a:solidFill>
              </a:rPr>
              <a:t>NÉ </a:t>
            </a:r>
            <a:r>
              <a:rPr i="1" lang="fr" sz="1100" u="sng">
                <a:solidFill>
                  <a:srgbClr val="FF0000"/>
                </a:solidFill>
              </a:rPr>
              <a:t> LE SLAM ?</a:t>
            </a:r>
            <a:endParaRPr i="1" sz="1100" u="sng">
              <a:solidFill>
                <a:srgbClr val="FF0000"/>
              </a:solidFill>
            </a:endParaRPr>
          </a:p>
          <a:p>
            <a:pPr indent="0" lvl="0" marL="0" rtl="0" algn="l">
              <a:spcBef>
                <a:spcPts val="1600"/>
              </a:spcBef>
              <a:spcAft>
                <a:spcPts val="1600"/>
              </a:spcAft>
              <a:buNone/>
            </a:pPr>
            <a:r>
              <a:rPr lang="fr" sz="1100">
                <a:solidFill>
                  <a:srgbClr val="980000"/>
                </a:solidFill>
              </a:rPr>
              <a:t>Marc smith </a:t>
            </a:r>
            <a:r>
              <a:rPr lang="fr" sz="1100">
                <a:solidFill>
                  <a:srgbClr val="000000"/>
                </a:solidFill>
              </a:rPr>
              <a:t>a commencé par </a:t>
            </a:r>
            <a:r>
              <a:rPr lang="fr" sz="1100">
                <a:solidFill>
                  <a:srgbClr val="000000"/>
                </a:solidFill>
              </a:rPr>
              <a:t>organiser</a:t>
            </a:r>
            <a:r>
              <a:rPr lang="fr" sz="1100">
                <a:solidFill>
                  <a:srgbClr val="000000"/>
                </a:solidFill>
              </a:rPr>
              <a:t> en 1968 des tournois de </a:t>
            </a:r>
            <a:r>
              <a:rPr lang="fr" sz="1100">
                <a:solidFill>
                  <a:srgbClr val="000000"/>
                </a:solidFill>
              </a:rPr>
              <a:t>poésie</a:t>
            </a:r>
            <a:r>
              <a:rPr lang="fr" sz="1100">
                <a:solidFill>
                  <a:srgbClr val="000000"/>
                </a:solidFill>
              </a:rPr>
              <a:t> dans un bar qui s’appelait </a:t>
            </a:r>
            <a:r>
              <a:rPr i="1" lang="fr" sz="1100" u="sng">
                <a:solidFill>
                  <a:srgbClr val="FF0000"/>
                </a:solidFill>
              </a:rPr>
              <a:t>The Gree</a:t>
            </a:r>
            <a:r>
              <a:rPr i="1" lang="fr" sz="1100" u="sng">
                <a:solidFill>
                  <a:srgbClr val="FF0000"/>
                </a:solidFill>
              </a:rPr>
              <a:t>n</a:t>
            </a:r>
            <a:r>
              <a:rPr lang="fr" sz="1100">
                <a:solidFill>
                  <a:srgbClr val="FF0000"/>
                </a:solidFill>
              </a:rPr>
              <a:t> </a:t>
            </a:r>
            <a:r>
              <a:rPr i="1" lang="fr" sz="1100">
                <a:solidFill>
                  <a:srgbClr val="000000"/>
                </a:solidFill>
              </a:rPr>
              <a:t>pour permettre des rencontre au slameur</a:t>
            </a:r>
            <a:endParaRPr i="1" sz="1100">
              <a:solidFill>
                <a:srgbClr val="000000"/>
              </a:solidFill>
            </a:endParaRPr>
          </a:p>
        </p:txBody>
      </p:sp>
      <p:sp>
        <p:nvSpPr>
          <p:cNvPr id="82" name="Google Shape;82;p17"/>
          <p:cNvSpPr txBox="1"/>
          <p:nvPr/>
        </p:nvSpPr>
        <p:spPr>
          <a:xfrm>
            <a:off x="4916025" y="806900"/>
            <a:ext cx="4179000" cy="1873500"/>
          </a:xfrm>
          <a:prstGeom prst="rect">
            <a:avLst/>
          </a:prstGeom>
          <a:solidFill>
            <a:schemeClr val="accent3"/>
          </a:solid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u="sng">
                <a:solidFill>
                  <a:srgbClr val="FF0000"/>
                </a:solidFill>
              </a:rPr>
              <a:t>POURQUOI ? </a:t>
            </a:r>
            <a:endParaRPr u="sng">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fr"/>
              <a:t>le slam a </a:t>
            </a:r>
            <a:r>
              <a:rPr lang="fr"/>
              <a:t>été</a:t>
            </a:r>
            <a:r>
              <a:rPr lang="fr"/>
              <a:t> </a:t>
            </a:r>
            <a:r>
              <a:rPr lang="fr"/>
              <a:t>créé par </a:t>
            </a:r>
            <a:r>
              <a:rPr lang="fr"/>
              <a:t>le </a:t>
            </a:r>
            <a:r>
              <a:rPr lang="fr"/>
              <a:t>poète</a:t>
            </a:r>
            <a:r>
              <a:rPr lang="fr"/>
              <a:t> </a:t>
            </a:r>
            <a:r>
              <a:rPr lang="fr" u="sng">
                <a:solidFill>
                  <a:srgbClr val="A61C00"/>
                </a:solidFill>
              </a:rPr>
              <a:t>Marc Smith</a:t>
            </a:r>
            <a:r>
              <a:rPr lang="fr"/>
              <a:t> en 1987 afin de rendre les lectures de </a:t>
            </a:r>
            <a:r>
              <a:rPr lang="fr"/>
              <a:t>poèmes</a:t>
            </a:r>
            <a:r>
              <a:rPr lang="fr"/>
              <a:t> moins ennuyeuse, le slam </a:t>
            </a:r>
            <a:r>
              <a:rPr lang="fr"/>
              <a:t>prévoit</a:t>
            </a:r>
            <a:r>
              <a:rPr lang="fr"/>
              <a:t> des </a:t>
            </a:r>
            <a:r>
              <a:rPr lang="fr"/>
              <a:t>règles</a:t>
            </a:r>
            <a:r>
              <a:rPr lang="fr"/>
              <a:t> ,laissant une grand </a:t>
            </a:r>
            <a:r>
              <a:rPr lang="fr"/>
              <a:t>liberté</a:t>
            </a:r>
            <a:r>
              <a:rPr lang="fr"/>
              <a:t> aux </a:t>
            </a:r>
            <a:r>
              <a:rPr lang="fr"/>
              <a:t>poètes</a:t>
            </a:r>
            <a:r>
              <a:rPr lang="fr"/>
              <a:t> </a:t>
            </a:r>
            <a:endParaRPr/>
          </a:p>
        </p:txBody>
      </p:sp>
      <p:sp>
        <p:nvSpPr>
          <p:cNvPr id="83" name="Google Shape;83;p17"/>
          <p:cNvSpPr txBox="1"/>
          <p:nvPr/>
        </p:nvSpPr>
        <p:spPr>
          <a:xfrm>
            <a:off x="148200" y="3369225"/>
            <a:ext cx="5608800" cy="1491000"/>
          </a:xfrm>
          <a:prstGeom prst="rect">
            <a:avLst/>
          </a:prstGeom>
          <a:solidFill>
            <a:schemeClr val="accent3"/>
          </a:solid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fr" u="sng">
                <a:solidFill>
                  <a:srgbClr val="FF0000"/>
                </a:solidFill>
              </a:rPr>
              <a:t>biographie</a:t>
            </a:r>
            <a:endParaRPr i="1" u="sng">
              <a:solidFill>
                <a:srgbClr val="FF0000"/>
              </a:solidFill>
            </a:endParaRPr>
          </a:p>
          <a:p>
            <a:pPr indent="0" lvl="0" marL="0" rtl="0" algn="l">
              <a:spcBef>
                <a:spcPts val="0"/>
              </a:spcBef>
              <a:spcAft>
                <a:spcPts val="0"/>
              </a:spcAft>
              <a:buNone/>
            </a:pPr>
            <a:r>
              <a:rPr lang="fr"/>
              <a:t>Marc kelly Smith est </a:t>
            </a:r>
            <a:r>
              <a:rPr lang="fr"/>
              <a:t>né</a:t>
            </a:r>
            <a:r>
              <a:rPr lang="fr"/>
              <a:t> dans le sud-est de Chicago en 1950 </a:t>
            </a:r>
            <a:endParaRPr/>
          </a:p>
          <a:p>
            <a:pPr indent="0" lvl="0" marL="0" rtl="0" algn="l">
              <a:spcBef>
                <a:spcPts val="0"/>
              </a:spcBef>
              <a:spcAft>
                <a:spcPts val="0"/>
              </a:spcAft>
              <a:buNone/>
            </a:pPr>
            <a:r>
              <a:rPr lang="fr"/>
              <a:t>il organise alors un tournoi de </a:t>
            </a:r>
            <a:r>
              <a:rPr lang="fr"/>
              <a:t>poésie</a:t>
            </a:r>
            <a:r>
              <a:rPr lang="fr"/>
              <a:t> au Get Me High Lounge en 1984</a:t>
            </a:r>
            <a:endParaRPr/>
          </a:p>
          <a:p>
            <a:pPr indent="0" lvl="0" marL="0" rtl="0" algn="l">
              <a:spcBef>
                <a:spcPts val="0"/>
              </a:spcBef>
              <a:spcAft>
                <a:spcPts val="0"/>
              </a:spcAft>
              <a:buNone/>
            </a:pPr>
            <a:r>
              <a:rPr lang="fr"/>
              <a:t>il a aussi </a:t>
            </a:r>
            <a:r>
              <a:rPr lang="fr"/>
              <a:t>écrit</a:t>
            </a:r>
            <a:r>
              <a:rPr lang="fr"/>
              <a:t> en 2004 The Complete Idiot’s Guide to Slam Poetry plublié par Penguin|Alpha Press, une sorte de bible du slam.</a:t>
            </a:r>
            <a:endParaRPr/>
          </a:p>
        </p:txBody>
      </p:sp>
      <p:pic>
        <p:nvPicPr>
          <p:cNvPr id="84" name="Google Shape;84;p17"/>
          <p:cNvPicPr preferRelativeResize="0"/>
          <p:nvPr/>
        </p:nvPicPr>
        <p:blipFill>
          <a:blip r:embed="rId4">
            <a:alphaModFix/>
          </a:blip>
          <a:stretch>
            <a:fillRect/>
          </a:stretch>
        </p:blipFill>
        <p:spPr>
          <a:xfrm>
            <a:off x="6719650" y="3151713"/>
            <a:ext cx="1302400" cy="192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264500" y="48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00FF"/>
                </a:solidFill>
              </a:rPr>
              <a:t>                          </a:t>
            </a:r>
            <a:r>
              <a:rPr lang="fr"/>
              <a:t> S</a:t>
            </a:r>
            <a:r>
              <a:rPr lang="fr"/>
              <a:t>lameurs français</a:t>
            </a:r>
            <a:r>
              <a:rPr lang="fr">
                <a:solidFill>
                  <a:srgbClr val="3C78D8"/>
                </a:solidFill>
              </a:rPr>
              <a:t> </a:t>
            </a:r>
            <a:r>
              <a:rPr lang="fr"/>
              <a:t>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660000"/>
              </a:solidFill>
            </a:endParaRPr>
          </a:p>
          <a:p>
            <a:pPr indent="0" lvl="0" marL="0" rtl="0" algn="l">
              <a:spcBef>
                <a:spcPts val="1600"/>
              </a:spcBef>
              <a:spcAft>
                <a:spcPts val="0"/>
              </a:spcAft>
              <a:buNone/>
            </a:pPr>
            <a:r>
              <a:rPr lang="fr">
                <a:solidFill>
                  <a:srgbClr val="5B0F00"/>
                </a:solidFill>
              </a:rPr>
              <a:t>Pilote le Hot </a:t>
            </a:r>
            <a:r>
              <a:rPr lang="fr">
                <a:solidFill>
                  <a:srgbClr val="A64D79"/>
                </a:solidFill>
              </a:rPr>
              <a:t> </a:t>
            </a:r>
            <a:r>
              <a:rPr lang="fr">
                <a:solidFill>
                  <a:srgbClr val="A64D79"/>
                </a:solidFill>
              </a:rPr>
              <a:t>est un poète,né le 10 avril 1966 en région parisienne,actif depuis 1996 dans le mouvement slam. Il est présentateur de scène slam,directeur artistique animateur d’ateliers.</a:t>
            </a:r>
            <a:r>
              <a:rPr lang="fr">
                <a:solidFill>
                  <a:srgbClr val="FF00FF"/>
                </a:solidFill>
              </a:rPr>
              <a:t> </a:t>
            </a:r>
            <a:r>
              <a:rPr lang="fr">
                <a:solidFill>
                  <a:srgbClr val="9900FF"/>
                </a:solidFill>
              </a:rPr>
              <a:t>                                       </a:t>
            </a:r>
            <a:r>
              <a:rPr lang="fr">
                <a:solidFill>
                  <a:srgbClr val="980000"/>
                </a:solidFill>
              </a:rPr>
              <a:t> </a:t>
            </a:r>
            <a:r>
              <a:rPr b="1" lang="fr" sz="1300" u="sng">
                <a:solidFill>
                  <a:srgbClr val="980000"/>
                </a:solidFill>
                <a:hlinkClick r:id="rId4"/>
              </a:rPr>
              <a:t>Pilote le Hot — Wikipédia</a:t>
            </a:r>
            <a:endParaRPr b="1" sz="1300" u="sng">
              <a:solidFill>
                <a:srgbClr val="980000"/>
              </a:solidFill>
              <a:hlinkClick r:id="rId5"/>
            </a:endParaRPr>
          </a:p>
          <a:p>
            <a:pPr indent="0" lvl="0" marL="0" rtl="0" algn="l">
              <a:spcBef>
                <a:spcPts val="1600"/>
              </a:spcBef>
              <a:spcAft>
                <a:spcPts val="0"/>
              </a:spcAft>
              <a:buNone/>
            </a:pPr>
            <a:r>
              <a:rPr lang="fr">
                <a:solidFill>
                  <a:srgbClr val="660000"/>
                </a:solidFill>
              </a:rPr>
              <a:t>Fafapunk :</a:t>
            </a:r>
            <a:r>
              <a:rPr lang="fr">
                <a:solidFill>
                  <a:srgbClr val="9900FF"/>
                </a:solidFill>
              </a:rPr>
              <a:t> </a:t>
            </a:r>
            <a:r>
              <a:rPr lang="fr">
                <a:solidFill>
                  <a:srgbClr val="9900FF"/>
                </a:solidFill>
              </a:rPr>
              <a:t>C’est au cours de son adolescence en Haute Savoie que Fafapunk se passionne pour la poésie urbaine. Il devient Maître de Cérémonie pour les slam session d’Annecy. Dès 2009, il part s’installer à Lyon puis devient artiste.                                                     </a:t>
            </a:r>
            <a:endParaRPr>
              <a:solidFill>
                <a:srgbClr val="9900FF"/>
              </a:solidFill>
            </a:endParaRPr>
          </a:p>
          <a:p>
            <a:pPr indent="0" lvl="0" marL="0" rtl="0" algn="l">
              <a:spcBef>
                <a:spcPts val="1600"/>
              </a:spcBef>
              <a:spcAft>
                <a:spcPts val="0"/>
              </a:spcAft>
              <a:buNone/>
            </a:pPr>
            <a:r>
              <a:rPr lang="fr">
                <a:solidFill>
                  <a:srgbClr val="9900FF"/>
                </a:solidFill>
              </a:rPr>
              <a:t>                                                                           </a:t>
            </a:r>
            <a:r>
              <a:rPr lang="fr">
                <a:solidFill>
                  <a:srgbClr val="980000"/>
                </a:solidFill>
              </a:rPr>
              <a:t> </a:t>
            </a:r>
            <a:r>
              <a:rPr b="1" lang="fr" sz="1300" u="sng">
                <a:solidFill>
                  <a:srgbClr val="980000"/>
                </a:solidFill>
                <a:hlinkClick r:id="rId6"/>
              </a:rPr>
              <a:t>Biographie - FAFAPUNK</a:t>
            </a:r>
            <a:endParaRPr b="1" sz="1300" u="sng">
              <a:solidFill>
                <a:srgbClr val="980000"/>
              </a:solidFill>
              <a:hlinkClick r:id="rId7"/>
            </a:endParaRPr>
          </a:p>
          <a:p>
            <a:pPr indent="0" lvl="0" marL="0" rtl="0" algn="l">
              <a:spcBef>
                <a:spcPts val="1600"/>
              </a:spcBef>
              <a:spcAft>
                <a:spcPts val="1600"/>
              </a:spcAft>
              <a:buNone/>
            </a:pPr>
            <a:r>
              <a:t/>
            </a:r>
            <a:endParaRPr>
              <a:solidFill>
                <a:srgbClr val="9900FF"/>
              </a:solidFill>
            </a:endParaRPr>
          </a:p>
        </p:txBody>
      </p:sp>
      <p:pic>
        <p:nvPicPr>
          <p:cNvPr id="91" name="Google Shape;91;p18"/>
          <p:cNvPicPr preferRelativeResize="0"/>
          <p:nvPr/>
        </p:nvPicPr>
        <p:blipFill>
          <a:blip r:embed="rId8">
            <a:alphaModFix/>
          </a:blip>
          <a:stretch>
            <a:fillRect/>
          </a:stretch>
        </p:blipFill>
        <p:spPr>
          <a:xfrm>
            <a:off x="7059328" y="410500"/>
            <a:ext cx="1025075" cy="1209300"/>
          </a:xfrm>
          <a:prstGeom prst="rect">
            <a:avLst/>
          </a:prstGeom>
          <a:noFill/>
          <a:ln>
            <a:noFill/>
          </a:ln>
        </p:spPr>
      </p:pic>
      <p:pic>
        <p:nvPicPr>
          <p:cNvPr descr="Résultat de recherche d'images pour &quot;FAFAPUNK&quot;" id="92" name="Google Shape;92;p18"/>
          <p:cNvPicPr preferRelativeResize="0"/>
          <p:nvPr/>
        </p:nvPicPr>
        <p:blipFill>
          <a:blip r:embed="rId9">
            <a:alphaModFix/>
          </a:blip>
          <a:stretch>
            <a:fillRect/>
          </a:stretch>
        </p:blipFill>
        <p:spPr>
          <a:xfrm>
            <a:off x="7422150" y="4013973"/>
            <a:ext cx="1249425" cy="6996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Aharoni"/>
                <a:ea typeface="Aharoni"/>
                <a:cs typeface="Aharoni"/>
                <a:sym typeface="Aharoni"/>
              </a:rPr>
              <a:t>Slameurs les plus r</a:t>
            </a:r>
            <a:r>
              <a:rPr b="1" lang="fr">
                <a:latin typeface="Aharoni"/>
                <a:ea typeface="Aharoni"/>
                <a:cs typeface="Aharoni"/>
                <a:sym typeface="Aharoni"/>
              </a:rPr>
              <a:t>é</a:t>
            </a:r>
            <a:r>
              <a:rPr lang="fr">
                <a:latin typeface="Aharoni"/>
                <a:ea typeface="Aharoni"/>
                <a:cs typeface="Aharoni"/>
                <a:sym typeface="Aharoni"/>
              </a:rPr>
              <a:t>cents</a:t>
            </a:r>
            <a:endParaRPr>
              <a:latin typeface="Aharoni"/>
              <a:ea typeface="Aharoni"/>
              <a:cs typeface="Aharoni"/>
              <a:sym typeface="Aharoni"/>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latin typeface="Pacifico"/>
                <a:ea typeface="Pacifico"/>
                <a:cs typeface="Pacifico"/>
                <a:sym typeface="Pacifico"/>
              </a:rPr>
              <a:t>A l’occasion du Festival “I </a:t>
            </a:r>
            <a:r>
              <a:rPr b="1" lang="fr">
                <a:solidFill>
                  <a:srgbClr val="FF0000"/>
                </a:solidFill>
                <a:latin typeface="Lobster"/>
                <a:ea typeface="Lobster"/>
                <a:cs typeface="Lobster"/>
                <a:sym typeface="Lobster"/>
              </a:rPr>
              <a:t>New York</a:t>
            </a:r>
            <a:r>
              <a:rPr b="1" lang="fr">
                <a:solidFill>
                  <a:srgbClr val="FF0000"/>
                </a:solidFill>
                <a:latin typeface="Pacifico"/>
                <a:ea typeface="Pacifico"/>
                <a:cs typeface="Pacifico"/>
                <a:sym typeface="Pacifico"/>
              </a:rPr>
              <a:t>”, le                                                                             réalisateur français Pascal                                                                                                     Tessaud est venu avec deux slameurs présenter son                                                                                                                                                        documentaire “Slam, ce qui nous brûle de Mahantt Gan.</a:t>
            </a:r>
            <a:endParaRPr b="1">
              <a:solidFill>
                <a:srgbClr val="FF0000"/>
              </a:solidFill>
              <a:latin typeface="Pacifico"/>
              <a:ea typeface="Pacifico"/>
              <a:cs typeface="Pacifico"/>
              <a:sym typeface="Pacifico"/>
            </a:endParaRPr>
          </a:p>
          <a:p>
            <a:pPr indent="0" lvl="0" marL="0" rtl="0" algn="l">
              <a:spcBef>
                <a:spcPts val="1600"/>
              </a:spcBef>
              <a:spcAft>
                <a:spcPts val="0"/>
              </a:spcAft>
              <a:buNone/>
            </a:pPr>
            <a:r>
              <a:rPr b="1" lang="fr" sz="1200">
                <a:solidFill>
                  <a:srgbClr val="000000"/>
                </a:solidFill>
                <a:latin typeface="Pacifico"/>
                <a:ea typeface="Pacifico"/>
                <a:cs typeface="Pacifico"/>
                <a:sym typeface="Pacifico"/>
              </a:rPr>
              <a:t>https://france-amerique.com/en/slameurs-poetes-des-temps-modernes-a-new-york/</a:t>
            </a:r>
            <a:endParaRPr b="1">
              <a:solidFill>
                <a:schemeClr val="dk1"/>
              </a:solidFill>
              <a:latin typeface="Pacifico"/>
              <a:ea typeface="Pacifico"/>
              <a:cs typeface="Pacifico"/>
              <a:sym typeface="Pacifico"/>
            </a:endParaRPr>
          </a:p>
          <a:p>
            <a:pPr indent="0" lvl="0" marL="0" rtl="0" algn="r">
              <a:spcBef>
                <a:spcPts val="2400"/>
              </a:spcBef>
              <a:spcAft>
                <a:spcPts val="0"/>
              </a:spcAft>
              <a:buNone/>
            </a:pPr>
            <a:r>
              <a:rPr b="1" lang="fr">
                <a:solidFill>
                  <a:srgbClr val="FF0000"/>
                </a:solidFill>
                <a:latin typeface="Pacifico"/>
                <a:ea typeface="Pacifico"/>
                <a:cs typeface="Pacifico"/>
                <a:sym typeface="Pacifico"/>
              </a:rPr>
              <a:t>“Le Parolier du Sud” slameur                                                                             guinéen, est programmé dans                                                                                          un festival au Sénégal</a:t>
            </a:r>
            <a:endParaRPr b="1">
              <a:solidFill>
                <a:srgbClr val="FF0000"/>
              </a:solidFill>
              <a:latin typeface="Pacifico"/>
              <a:ea typeface="Pacifico"/>
              <a:cs typeface="Pacifico"/>
              <a:sym typeface="Pacifico"/>
            </a:endParaRPr>
          </a:p>
          <a:p>
            <a:pPr indent="0" lvl="0" marL="0" rtl="0" algn="r">
              <a:spcBef>
                <a:spcPts val="2400"/>
              </a:spcBef>
              <a:spcAft>
                <a:spcPts val="0"/>
              </a:spcAft>
              <a:buNone/>
            </a:pPr>
            <a:r>
              <a:rPr b="1" lang="fr" sz="1200">
                <a:solidFill>
                  <a:schemeClr val="dk1"/>
                </a:solidFill>
                <a:latin typeface="Pacifico"/>
                <a:ea typeface="Pacifico"/>
                <a:cs typeface="Pacifico"/>
                <a:sym typeface="Pacifico"/>
              </a:rPr>
              <a:t>http://generations224.com/le-parolier-du-sud-slameur-guineen-est-programme-dans-un-festival-au-senegal/</a:t>
            </a:r>
            <a:endParaRPr b="1" sz="1200">
              <a:solidFill>
                <a:schemeClr val="dk1"/>
              </a:solidFill>
              <a:latin typeface="Pacifico"/>
              <a:ea typeface="Pacifico"/>
              <a:cs typeface="Pacifico"/>
              <a:sym typeface="Pacifico"/>
            </a:endParaRPr>
          </a:p>
          <a:p>
            <a:pPr indent="0" lvl="0" marL="0" rtl="0" algn="l">
              <a:spcBef>
                <a:spcPts val="2400"/>
              </a:spcBef>
              <a:spcAft>
                <a:spcPts val="0"/>
              </a:spcAft>
              <a:buNone/>
            </a:pPr>
            <a:r>
              <a:rPr b="1" lang="fr">
                <a:solidFill>
                  <a:srgbClr val="6D9EEB"/>
                </a:solidFill>
                <a:latin typeface="Pacifico"/>
                <a:ea typeface="Pacifico"/>
                <a:cs typeface="Pacifico"/>
                <a:sym typeface="Pacifico"/>
              </a:rPr>
              <a:t>                                                        </a:t>
            </a:r>
            <a:endParaRPr b="1">
              <a:solidFill>
                <a:srgbClr val="6D9EEB"/>
              </a:solidFill>
              <a:latin typeface="Pacifico"/>
              <a:ea typeface="Pacifico"/>
              <a:cs typeface="Pacifico"/>
              <a:sym typeface="Pacifico"/>
            </a:endParaRPr>
          </a:p>
          <a:p>
            <a:pPr indent="0" lvl="0" marL="0" rtl="0" algn="r">
              <a:spcBef>
                <a:spcPts val="2400"/>
              </a:spcBef>
              <a:spcAft>
                <a:spcPts val="0"/>
              </a:spcAft>
              <a:buClr>
                <a:schemeClr val="dk1"/>
              </a:buClr>
              <a:buSzPts val="1100"/>
              <a:buFont typeface="Arial"/>
              <a:buNone/>
            </a:pPr>
            <a:r>
              <a:t/>
            </a:r>
            <a:endParaRPr b="1">
              <a:solidFill>
                <a:srgbClr val="6D9EEB"/>
              </a:solidFill>
              <a:latin typeface="Pacifico"/>
              <a:ea typeface="Pacifico"/>
              <a:cs typeface="Pacifico"/>
              <a:sym typeface="Pacifico"/>
            </a:endParaRPr>
          </a:p>
          <a:p>
            <a:pPr indent="0" lvl="0" marL="0" rtl="0" algn="l">
              <a:spcBef>
                <a:spcPts val="600"/>
              </a:spcBef>
              <a:spcAft>
                <a:spcPts val="1600"/>
              </a:spcAft>
              <a:buNone/>
            </a:pPr>
            <a:r>
              <a:rPr b="1" lang="fr">
                <a:solidFill>
                  <a:schemeClr val="dk1"/>
                </a:solidFill>
                <a:latin typeface="Pacifico"/>
                <a:ea typeface="Pacifico"/>
                <a:cs typeface="Pacifico"/>
                <a:sym typeface="Pacifico"/>
              </a:rPr>
              <a:t> </a:t>
            </a:r>
            <a:r>
              <a:rPr b="1" lang="fr" sz="1100">
                <a:solidFill>
                  <a:schemeClr val="dk1"/>
                </a:solidFill>
              </a:rPr>
              <a:t>                                        </a:t>
            </a:r>
            <a:endParaRPr/>
          </a:p>
        </p:txBody>
      </p:sp>
      <p:pic>
        <p:nvPicPr>
          <p:cNvPr id="99" name="Google Shape;99;p19"/>
          <p:cNvPicPr preferRelativeResize="0"/>
          <p:nvPr/>
        </p:nvPicPr>
        <p:blipFill rotWithShape="1">
          <a:blip r:embed="rId4">
            <a:alphaModFix/>
          </a:blip>
          <a:srcRect b="0" l="0" r="0" t="0"/>
          <a:stretch/>
        </p:blipFill>
        <p:spPr>
          <a:xfrm>
            <a:off x="7025225" y="908172"/>
            <a:ext cx="1976075" cy="1412753"/>
          </a:xfrm>
          <a:prstGeom prst="rect">
            <a:avLst/>
          </a:prstGeom>
          <a:noFill/>
          <a:ln>
            <a:noFill/>
          </a:ln>
        </p:spPr>
      </p:pic>
      <p:pic>
        <p:nvPicPr>
          <p:cNvPr id="100" name="Google Shape;100;p19"/>
          <p:cNvPicPr preferRelativeResize="0"/>
          <p:nvPr/>
        </p:nvPicPr>
        <p:blipFill>
          <a:blip r:embed="rId5">
            <a:alphaModFix/>
          </a:blip>
          <a:stretch>
            <a:fillRect/>
          </a:stretch>
        </p:blipFill>
        <p:spPr>
          <a:xfrm>
            <a:off x="3413900" y="3106562"/>
            <a:ext cx="1976074" cy="1200925"/>
          </a:xfrm>
          <a:prstGeom prst="rect">
            <a:avLst/>
          </a:prstGeom>
          <a:noFill/>
          <a:ln>
            <a:noFill/>
          </a:ln>
        </p:spPr>
      </p:pic>
      <p:cxnSp>
        <p:nvCxnSpPr>
          <p:cNvPr id="101" name="Google Shape;101;p19"/>
          <p:cNvCxnSpPr>
            <a:stCxn id="99" idx="1"/>
          </p:cNvCxnSpPr>
          <p:nvPr/>
        </p:nvCxnSpPr>
        <p:spPr>
          <a:xfrm rot="10800000">
            <a:off x="5534225" y="1142648"/>
            <a:ext cx="1491000" cy="471900"/>
          </a:xfrm>
          <a:prstGeom prst="straightConnector1">
            <a:avLst/>
          </a:prstGeom>
          <a:noFill/>
          <a:ln cap="flat" cmpd="sng" w="9525">
            <a:solidFill>
              <a:schemeClr val="dk2"/>
            </a:solidFill>
            <a:prstDash val="solid"/>
            <a:round/>
            <a:headEnd len="med" w="med" type="triangle"/>
            <a:tailEnd len="med" w="med" type="triangle"/>
          </a:ln>
        </p:spPr>
      </p:cxnSp>
      <p:cxnSp>
        <p:nvCxnSpPr>
          <p:cNvPr id="102" name="Google Shape;102;p19"/>
          <p:cNvCxnSpPr/>
          <p:nvPr/>
        </p:nvCxnSpPr>
        <p:spPr>
          <a:xfrm flipH="1" rot="10800000">
            <a:off x="4075100" y="3646875"/>
            <a:ext cx="1851600" cy="120300"/>
          </a:xfrm>
          <a:prstGeom prst="straightConnector1">
            <a:avLst/>
          </a:prstGeom>
          <a:noFill/>
          <a:ln cap="flat" cmpd="sng" w="9525">
            <a:solidFill>
              <a:schemeClr val="dk2"/>
            </a:solidFill>
            <a:prstDash val="solid"/>
            <a:round/>
            <a:headEnd len="med" w="med" type="triangl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fr" u="sng">
                <a:solidFill>
                  <a:srgbClr val="93C47D"/>
                </a:solidFill>
              </a:rPr>
              <a:t>Qui est Abd Al Malik ?</a:t>
            </a:r>
            <a:endParaRPr b="1" i="1" u="sng">
              <a:solidFill>
                <a:srgbClr val="93C47D"/>
              </a:solidFill>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ctr">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fr" sz="1100">
                <a:solidFill>
                  <a:schemeClr val="dk1"/>
                </a:solidFill>
              </a:rPr>
              <a:t>liens de la vidéo « les autres » de Abd Al Malik : h</a:t>
            </a:r>
            <a:r>
              <a:rPr lang="fr" sz="1100" u="sng">
                <a:solidFill>
                  <a:schemeClr val="hlink"/>
                </a:solidFill>
                <a:hlinkClick r:id="rId4"/>
              </a:rPr>
              <a:t>ttps://www.youtube.com/watch?v=eJj8iXD07PY</a:t>
            </a:r>
            <a:endParaRPr sz="1100" u="sng">
              <a:solidFill>
                <a:schemeClr val="hlink"/>
              </a:solidFill>
              <a:hlinkClick r:id="rId5"/>
            </a:endParaRPr>
          </a:p>
          <a:p>
            <a:pPr indent="0" lvl="0" marL="0" rtl="0" algn="l">
              <a:lnSpc>
                <a:spcPct val="100000"/>
              </a:lnSpc>
              <a:spcBef>
                <a:spcPts val="0"/>
              </a:spcBef>
              <a:spcAft>
                <a:spcPts val="0"/>
              </a:spcAft>
              <a:buClr>
                <a:schemeClr val="dk1"/>
              </a:buClr>
              <a:buSzPts val="1100"/>
              <a:buFont typeface="Arial"/>
              <a:buNone/>
            </a:pPr>
            <a:r>
              <a:t/>
            </a:r>
            <a:endParaRPr sz="1100" u="sng">
              <a:solidFill>
                <a:schemeClr val="hlink"/>
              </a:solidFill>
              <a:hlinkClick r:id="rId6"/>
            </a:endParaRPr>
          </a:p>
        </p:txBody>
      </p:sp>
      <p:pic>
        <p:nvPicPr>
          <p:cNvPr id="109" name="Google Shape;109;p20"/>
          <p:cNvPicPr preferRelativeResize="0"/>
          <p:nvPr/>
        </p:nvPicPr>
        <p:blipFill>
          <a:blip r:embed="rId7">
            <a:alphaModFix/>
          </a:blip>
          <a:stretch>
            <a:fillRect/>
          </a:stretch>
        </p:blipFill>
        <p:spPr>
          <a:xfrm>
            <a:off x="6424525" y="1017725"/>
            <a:ext cx="2719475" cy="3366200"/>
          </a:xfrm>
          <a:prstGeom prst="rect">
            <a:avLst/>
          </a:prstGeom>
          <a:noFill/>
          <a:ln>
            <a:noFill/>
          </a:ln>
        </p:spPr>
      </p:pic>
      <p:sp>
        <p:nvSpPr>
          <p:cNvPr id="110" name="Google Shape;110;p20"/>
          <p:cNvSpPr txBox="1"/>
          <p:nvPr/>
        </p:nvSpPr>
        <p:spPr>
          <a:xfrm>
            <a:off x="408025" y="1152475"/>
            <a:ext cx="6016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500">
                <a:solidFill>
                  <a:srgbClr val="FF9900"/>
                </a:solidFill>
                <a:latin typeface="Comfortaa"/>
                <a:ea typeface="Comfortaa"/>
                <a:cs typeface="Comfortaa"/>
                <a:sym typeface="Comfortaa"/>
              </a:rPr>
              <a:t>-</a:t>
            </a:r>
            <a:r>
              <a:rPr i="1" lang="fr" sz="1500" u="sng">
                <a:solidFill>
                  <a:srgbClr val="FF9900"/>
                </a:solidFill>
                <a:latin typeface="Comfortaa"/>
                <a:ea typeface="Comfortaa"/>
                <a:cs typeface="Comfortaa"/>
                <a:sym typeface="Comfortaa"/>
              </a:rPr>
              <a:t>Abd Al Malik</a:t>
            </a:r>
            <a:r>
              <a:rPr i="1" lang="fr" sz="1500">
                <a:solidFill>
                  <a:srgbClr val="FF9900"/>
                </a:solidFill>
                <a:latin typeface="Comfortaa"/>
                <a:ea typeface="Comfortaa"/>
                <a:cs typeface="Comfortaa"/>
                <a:sym typeface="Comfortaa"/>
              </a:rPr>
              <a:t>, d'origine congolaise est né sous le nom de Régis </a:t>
            </a:r>
            <a:r>
              <a:rPr i="1" lang="fr" sz="1500" u="sng">
                <a:solidFill>
                  <a:srgbClr val="FF9900"/>
                </a:solidFill>
                <a:latin typeface="Comfortaa"/>
                <a:ea typeface="Comfortaa"/>
                <a:cs typeface="Comfortaa"/>
                <a:sym typeface="Comfortaa"/>
              </a:rPr>
              <a:t>Fayette-Mikanoa</a:t>
            </a:r>
            <a:r>
              <a:rPr i="1" lang="fr" sz="1500">
                <a:solidFill>
                  <a:srgbClr val="FF9900"/>
                </a:solidFill>
                <a:latin typeface="Comfortaa"/>
                <a:ea typeface="Comfortaa"/>
                <a:cs typeface="Comfortaa"/>
                <a:sym typeface="Comfortaa"/>
              </a:rPr>
              <a:t> le 14 mars 1975 à Paris dans le 14ème arrondissement. Il passe sa jeunesse à Brazzaville puis en 1981, lorsque son père revient du Congo, il part grandir dans les banlieues de Strasbourg à Neuhof.</a:t>
            </a:r>
            <a:endParaRPr i="1" sz="1500">
              <a:solidFill>
                <a:srgbClr val="FF9900"/>
              </a:solidFill>
              <a:latin typeface="Comfortaa"/>
              <a:ea typeface="Comfortaa"/>
              <a:cs typeface="Comfortaa"/>
              <a:sym typeface="Comfortaa"/>
            </a:endParaRPr>
          </a:p>
          <a:p>
            <a:pPr indent="0" lvl="0" marL="0" rtl="0" algn="l">
              <a:spcBef>
                <a:spcPts val="0"/>
              </a:spcBef>
              <a:spcAft>
                <a:spcPts val="0"/>
              </a:spcAft>
              <a:buNone/>
            </a:pPr>
            <a:r>
              <a:t/>
            </a:r>
            <a:endParaRPr i="1" sz="1500">
              <a:solidFill>
                <a:srgbClr val="FF9900"/>
              </a:solidFill>
              <a:latin typeface="Comfortaa"/>
              <a:ea typeface="Comfortaa"/>
              <a:cs typeface="Comfortaa"/>
              <a:sym typeface="Comfortaa"/>
            </a:endParaRPr>
          </a:p>
          <a:p>
            <a:pPr indent="0" lvl="0" marL="0" rtl="0" algn="l">
              <a:spcBef>
                <a:spcPts val="0"/>
              </a:spcBef>
              <a:spcAft>
                <a:spcPts val="0"/>
              </a:spcAft>
              <a:buNone/>
            </a:pPr>
            <a:r>
              <a:rPr i="1" lang="fr" sz="1500">
                <a:solidFill>
                  <a:srgbClr val="FF9900"/>
                </a:solidFill>
                <a:latin typeface="Comfortaa"/>
                <a:ea typeface="Comfortaa"/>
                <a:cs typeface="Comfortaa"/>
                <a:sym typeface="Comfortaa"/>
              </a:rPr>
              <a:t>Abd Al Malik est un rappeur, slameur et compositeur français. Après sa dure jeunesse, ses parents se divorcent et sa mère l'élève seule, lui et ses 6 frères . Il est entraîné très vite dans la délinquance avant de devenir slameur.</a:t>
            </a:r>
            <a:endParaRPr i="1" sz="1500">
              <a:solidFill>
                <a:srgbClr val="FF9900"/>
              </a:solidFill>
              <a:latin typeface="Comfortaa"/>
              <a:ea typeface="Comfortaa"/>
              <a:cs typeface="Comfortaa"/>
              <a:sym typeface="Comfortaa"/>
            </a:endParaRPr>
          </a:p>
        </p:txBody>
      </p:sp>
      <p:sp>
        <p:nvSpPr>
          <p:cNvPr id="111" name="Google Shape;111;p20"/>
          <p:cNvSpPr txBox="1"/>
          <p:nvPr/>
        </p:nvSpPr>
        <p:spPr>
          <a:xfrm>
            <a:off x="6119700" y="4755925"/>
            <a:ext cx="2532600" cy="2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solidFill>
                  <a:srgbClr val="FF0000"/>
                </a:solidFill>
              </a:rPr>
              <a:t>Edet Yann 4°C</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1"/>
          <p:cNvSpPr txBox="1"/>
          <p:nvPr>
            <p:ph type="title"/>
          </p:nvPr>
        </p:nvSpPr>
        <p:spPr>
          <a:xfrm rot="-968">
            <a:off x="311600" y="69436"/>
            <a:ext cx="8520600" cy="50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solidFill>
                  <a:srgbClr val="CC0000"/>
                </a:solidFill>
              </a:rPr>
              <a:t>Grand Corps Malade</a:t>
            </a:r>
            <a:endParaRPr>
              <a:solidFill>
                <a:srgbClr val="CC0000"/>
              </a:solidFill>
            </a:endParaRPr>
          </a:p>
        </p:txBody>
      </p:sp>
      <p:sp>
        <p:nvSpPr>
          <p:cNvPr id="117" name="Google Shape;117;p21"/>
          <p:cNvSpPr txBox="1"/>
          <p:nvPr>
            <p:ph idx="1" type="body"/>
          </p:nvPr>
        </p:nvSpPr>
        <p:spPr>
          <a:xfrm>
            <a:off x="0" y="573725"/>
            <a:ext cx="9144000" cy="45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chemeClr val="dk1"/>
                </a:solidFill>
                <a:latin typeface="Pacifico"/>
                <a:ea typeface="Pacifico"/>
                <a:cs typeface="Pacifico"/>
                <a:sym typeface="Pacifico"/>
              </a:rPr>
              <a:t>   </a:t>
            </a:r>
            <a:r>
              <a:rPr lang="fr" sz="1400">
                <a:solidFill>
                  <a:schemeClr val="dk1"/>
                </a:solidFill>
                <a:latin typeface="Pacifico"/>
                <a:ea typeface="Pacifico"/>
                <a:cs typeface="Pacifico"/>
                <a:sym typeface="Pacifico"/>
              </a:rPr>
              <a:t>Fabien Marsaud  alias grand corps malade est un </a:t>
            </a:r>
            <a:r>
              <a:rPr lang="fr" sz="1400">
                <a:solidFill>
                  <a:schemeClr val="dk1"/>
                </a:solidFill>
                <a:latin typeface="Pacifico"/>
                <a:ea typeface="Pacifico"/>
                <a:cs typeface="Pacifico"/>
                <a:sym typeface="Pacifico"/>
              </a:rPr>
              <a:t>slameur né le 31 juillet 1970 au Blanc-Mesnil en Seine -Saint -Denis.</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rPr lang="fr" sz="1400">
                <a:solidFill>
                  <a:schemeClr val="dk1"/>
                </a:solidFill>
                <a:latin typeface="Pacifico"/>
                <a:ea typeface="Pacifico"/>
                <a:cs typeface="Pacifico"/>
                <a:sym typeface="Pacifico"/>
              </a:rPr>
              <a:t> En juillet  1997 , à la  suite d’un mauvais plongeon dans une piscine alors qu’il était animateur de colonie de vacances pour la ville de Saint -Denis  ,Fabien  Marsaud se déplace des vertèbres et apprend qu’il ne marchera plus jamais.</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rPr lang="fr" sz="1400">
                <a:solidFill>
                  <a:schemeClr val="dk1"/>
                </a:solidFill>
                <a:latin typeface="Pacifico"/>
                <a:ea typeface="Pacifico"/>
                <a:cs typeface="Pacifico"/>
                <a:sym typeface="Pacifico"/>
              </a:rPr>
              <a:t>En 1999 , il retrouve l’usage de ses jambes après un an de rééducation.</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rPr lang="fr" sz="1400">
                <a:solidFill>
                  <a:schemeClr val="dk1"/>
                </a:solidFill>
                <a:latin typeface="Pacifico"/>
                <a:ea typeface="Pacifico"/>
                <a:cs typeface="Pacifico"/>
                <a:sym typeface="Pacifico"/>
              </a:rPr>
              <a:t>c’est une référence à cette expérience douloureuse qu’il a pris le </a:t>
            </a:r>
            <a:r>
              <a:rPr lang="fr" sz="1400">
                <a:solidFill>
                  <a:schemeClr val="dk1"/>
                </a:solidFill>
                <a:latin typeface="Pacifico"/>
                <a:ea typeface="Pacifico"/>
                <a:cs typeface="Pacifico"/>
                <a:sym typeface="Pacifico"/>
              </a:rPr>
              <a:t>pseudonyme </a:t>
            </a:r>
            <a:r>
              <a:rPr b="1" lang="fr" sz="1400">
                <a:solidFill>
                  <a:schemeClr val="dk1"/>
                </a:solidFill>
                <a:latin typeface="Pacifico"/>
                <a:ea typeface="Pacifico"/>
                <a:cs typeface="Pacifico"/>
                <a:sym typeface="Pacifico"/>
              </a:rPr>
              <a:t>grand corps malade </a:t>
            </a:r>
            <a:r>
              <a:rPr lang="fr" sz="1400">
                <a:solidFill>
                  <a:schemeClr val="dk1"/>
                </a:solidFill>
                <a:latin typeface="Pacifico"/>
                <a:ea typeface="Pacifico"/>
                <a:cs typeface="Pacifico"/>
                <a:sym typeface="Pacifico"/>
              </a:rPr>
              <a:t> </a:t>
            </a:r>
            <a:endParaRPr sz="1400">
              <a:solidFill>
                <a:schemeClr val="dk1"/>
              </a:solidFill>
              <a:latin typeface="Pacifico"/>
              <a:ea typeface="Pacifico"/>
              <a:cs typeface="Pacifico"/>
              <a:sym typeface="Pacifico"/>
            </a:endParaRPr>
          </a:p>
          <a:p>
            <a:pPr indent="0" lvl="0" marL="0" rtl="0" algn="l">
              <a:spcBef>
                <a:spcPts val="0"/>
              </a:spcBef>
              <a:spcAft>
                <a:spcPts val="0"/>
              </a:spcAft>
              <a:buNone/>
            </a:pPr>
            <a:r>
              <a:t/>
            </a:r>
            <a:endParaRPr b="1" sz="1200" u="sng">
              <a:solidFill>
                <a:schemeClr val="dk1"/>
              </a:solidFill>
              <a:latin typeface="Pacifico"/>
              <a:ea typeface="Pacifico"/>
              <a:cs typeface="Pacifico"/>
              <a:sym typeface="Pacifico"/>
            </a:endParaRPr>
          </a:p>
          <a:p>
            <a:pPr indent="0" lvl="0" marL="0" rtl="0" algn="l">
              <a:spcBef>
                <a:spcPts val="0"/>
              </a:spcBef>
              <a:spcAft>
                <a:spcPts val="0"/>
              </a:spcAft>
              <a:buNone/>
            </a:pPr>
            <a:r>
              <a:rPr b="1" lang="fr" sz="1300" u="sng">
                <a:solidFill>
                  <a:schemeClr val="dk1"/>
                </a:solidFill>
                <a:latin typeface="Pacifico"/>
                <a:ea typeface="Pacifico"/>
                <a:cs typeface="Pacifico"/>
                <a:sym typeface="Pacifico"/>
              </a:rPr>
              <a:t>Album: </a:t>
            </a:r>
            <a:r>
              <a:rPr lang="fr" sz="1300">
                <a:solidFill>
                  <a:schemeClr val="dk1"/>
                </a:solidFill>
                <a:latin typeface="Pacifico"/>
                <a:ea typeface="Pacifico"/>
                <a:cs typeface="Pacifico"/>
                <a:sym typeface="Pacifico"/>
              </a:rPr>
              <a:t>                                  </a:t>
            </a:r>
            <a:r>
              <a:rPr b="1" lang="fr" sz="1300" u="sng">
                <a:solidFill>
                  <a:schemeClr val="dk1"/>
                </a:solidFill>
                <a:latin typeface="Pacifico"/>
                <a:ea typeface="Pacifico"/>
                <a:cs typeface="Pacifico"/>
                <a:sym typeface="Pacifico"/>
              </a:rPr>
              <a:t>musique:                                  </a:t>
            </a:r>
            <a:endParaRPr b="1" sz="1300" u="sng">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2006:Midi 20                        2008:Les voyages en train</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2008:Enfants de la ville         2010:Roméo kiffe Juliette</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2010:3°temps                         2014:15 h du matin</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2013:Funambule                    2015:Pocahontas</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2017:Plan b                          2017:Espoir adapté</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t/>
            </a:r>
            <a:endParaRPr sz="1300">
              <a:solidFill>
                <a:schemeClr val="dk1"/>
              </a:solidFill>
              <a:latin typeface="Pacifico"/>
              <a:ea typeface="Pacifico"/>
              <a:cs typeface="Pacifico"/>
              <a:sym typeface="Pacifico"/>
            </a:endParaRPr>
          </a:p>
          <a:p>
            <a:pPr indent="0" lvl="0" marL="0" rtl="0" algn="l">
              <a:spcBef>
                <a:spcPts val="0"/>
              </a:spcBef>
              <a:spcAft>
                <a:spcPts val="0"/>
              </a:spcAft>
              <a:buNone/>
            </a:pPr>
            <a:r>
              <a:rPr lang="fr" sz="1300">
                <a:solidFill>
                  <a:schemeClr val="dk1"/>
                </a:solidFill>
                <a:latin typeface="Pacifico"/>
                <a:ea typeface="Pacifico"/>
                <a:cs typeface="Pacifico"/>
                <a:sym typeface="Pacifico"/>
              </a:rPr>
              <a:t>En 2009 il a sorti un DVD:Grand corps malade en concert ( À la cigale )            </a:t>
            </a:r>
            <a:r>
              <a:rPr lang="fr" sz="1000">
                <a:solidFill>
                  <a:schemeClr val="dk1"/>
                </a:solidFill>
                <a:latin typeface="Pacifico"/>
                <a:ea typeface="Pacifico"/>
                <a:cs typeface="Pacifico"/>
                <a:sym typeface="Pacifico"/>
              </a:rPr>
              <a:t> source utilisé : wikipédia</a:t>
            </a:r>
            <a:endParaRPr b="1" sz="1000" u="sng">
              <a:solidFill>
                <a:schemeClr val="dk1"/>
              </a:solidFill>
              <a:latin typeface="Pacifico"/>
              <a:ea typeface="Pacifico"/>
              <a:cs typeface="Pacifico"/>
              <a:sym typeface="Pacifico"/>
            </a:endParaRPr>
          </a:p>
          <a:p>
            <a:pPr indent="0" lvl="0" marL="0" rtl="0" algn="l">
              <a:spcBef>
                <a:spcPts val="0"/>
              </a:spcBef>
              <a:spcAft>
                <a:spcPts val="0"/>
              </a:spcAft>
              <a:buNone/>
            </a:pPr>
            <a:r>
              <a:t/>
            </a:r>
            <a:endParaRPr sz="1100">
              <a:solidFill>
                <a:schemeClr val="dk1"/>
              </a:solidFill>
              <a:latin typeface="Pacifico"/>
              <a:ea typeface="Pacifico"/>
              <a:cs typeface="Pacifico"/>
              <a:sym typeface="Pacifico"/>
            </a:endParaRPr>
          </a:p>
          <a:p>
            <a:pPr indent="0" lvl="0" marL="0" rtl="0" algn="l">
              <a:spcBef>
                <a:spcPts val="1600"/>
              </a:spcBef>
              <a:spcAft>
                <a:spcPts val="1600"/>
              </a:spcAft>
              <a:buNone/>
            </a:pPr>
            <a:r>
              <a:t/>
            </a:r>
            <a:endParaRPr sz="1200">
              <a:solidFill>
                <a:schemeClr val="dk1"/>
              </a:solidFill>
              <a:latin typeface="Pacifico"/>
              <a:ea typeface="Pacifico"/>
              <a:cs typeface="Pacifico"/>
              <a:sym typeface="Pacifico"/>
            </a:endParaRPr>
          </a:p>
        </p:txBody>
      </p:sp>
      <p:pic>
        <p:nvPicPr>
          <p:cNvPr descr="Résultat d’images pour grand corps malade" id="118" name="Google Shape;118;p21"/>
          <p:cNvPicPr preferRelativeResize="0"/>
          <p:nvPr/>
        </p:nvPicPr>
        <p:blipFill>
          <a:blip r:embed="rId4">
            <a:alphaModFix/>
          </a:blip>
          <a:stretch>
            <a:fillRect/>
          </a:stretch>
        </p:blipFill>
        <p:spPr>
          <a:xfrm rot="-1">
            <a:off x="7461125" y="2952875"/>
            <a:ext cx="1442725" cy="203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