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3" r:id="rId2"/>
    <p:sldId id="264" r:id="rId3"/>
    <p:sldId id="261" r:id="rId4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3366"/>
    <a:srgbClr val="D1D3D4"/>
    <a:srgbClr val="FFC60B"/>
    <a:srgbClr val="0093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98"/>
  </p:normalViewPr>
  <p:slideViewPr>
    <p:cSldViewPr>
      <p:cViewPr>
        <p:scale>
          <a:sx n="136" d="100"/>
          <a:sy n="136" d="100"/>
        </p:scale>
        <p:origin x="71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99F37F-A49B-204E-8F78-51477E5A905B}" type="datetimeFigureOut">
              <a:rPr lang="fr-FR" smtClean="0"/>
              <a:t>05/10/2018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9988"/>
            <a:ext cx="4213225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8025" y="4505325"/>
            <a:ext cx="5661025" cy="36877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B3F98-03EC-DB4A-9604-EE3C5484A1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4277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E95D-A1E1-E148-8B12-144C50B55B70}" type="datetime1">
              <a:rPr lang="fr-FR" smtClean="0"/>
              <a:t>05/10/2018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16D2-4B30-4C3C-BFEE-37093A9AE710}" type="slidenum">
              <a:rPr lang="en-US" smtClean="0"/>
              <a:t>‹N°›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1752600" cy="12390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172210"/>
            <a:ext cx="1428750" cy="1143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76200"/>
            <a:ext cx="20574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6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709A1-9A24-D741-BBC9-52C3388E8F7C}" type="datetime1">
              <a:rPr lang="fr-FR" smtClean="0"/>
              <a:t>05/10/2018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16D2-4B30-4C3C-BFEE-37093A9AE7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56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F8242-BD65-C541-AC1D-B483E1550EAC}" type="datetime1">
              <a:rPr lang="fr-FR" smtClean="0"/>
              <a:t>05/10/2018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16D2-4B30-4C3C-BFEE-37093A9AE7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292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15A20-BEEF-7A49-990C-962F6ED33AD5}" type="datetime1">
              <a:rPr lang="fr-FR" smtClean="0"/>
              <a:t>05/10/2018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16D2-4B30-4C3C-BFEE-37093A9AE7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74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0534E-129B-574B-80CC-034478DF7155}" type="datetime1">
              <a:rPr lang="fr-FR" smtClean="0"/>
              <a:t>05/10/2018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16D2-4B30-4C3C-BFEE-37093A9AE7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041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B2D8F-74F0-E54D-AF35-547C6689E0DC}" type="datetime1">
              <a:rPr lang="fr-FR" smtClean="0"/>
              <a:t>05/10/2018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16D2-4B30-4C3C-BFEE-37093A9AE7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047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50B6B-488B-6D4C-A6FB-2FCAC8BBB81D}" type="datetime1">
              <a:rPr lang="fr-FR" smtClean="0"/>
              <a:t>05/10/2018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16D2-4B30-4C3C-BFEE-37093A9AE7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74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BF0F5-B25F-894B-B570-88A081E5302C}" type="datetime1">
              <a:rPr lang="fr-FR" smtClean="0"/>
              <a:t>05/10/2018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16D2-4B30-4C3C-BFEE-37093A9AE7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48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B33AA-AFDE-7343-8B06-18C28FD1A9B8}" type="datetime1">
              <a:rPr lang="fr-FR" smtClean="0"/>
              <a:t>05/10/2018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16D2-4B30-4C3C-BFEE-37093A9AE7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79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6968B-FE4F-4F49-9088-0A8C41A972AE}" type="datetime1">
              <a:rPr lang="fr-FR" smtClean="0"/>
              <a:t>05/10/2018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16D2-4B30-4C3C-BFEE-37093A9AE7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4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D2CF1-AFC5-4148-8711-5B22782E9E2A}" type="datetime1">
              <a:rPr lang="fr-FR" smtClean="0"/>
              <a:t>05/10/2018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516D2-4B30-4C3C-BFEE-37093A9AE7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72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2AFDD-7DF9-564B-87B2-6D652E27FC15}" type="datetime1">
              <a:rPr lang="fr-FR" smtClean="0"/>
              <a:t>05/10/2018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516D2-4B30-4C3C-BFEE-37093A9AE71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315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7067"/>
            <a:ext cx="1053869" cy="87922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39" y="90683"/>
            <a:ext cx="1318374" cy="878916"/>
          </a:xfrm>
          <a:prstGeom prst="rect">
            <a:avLst/>
          </a:prstGeom>
        </p:spPr>
      </p:pic>
      <p:sp>
        <p:nvSpPr>
          <p:cNvPr id="14" name="Titre 1">
            <a:extLst>
              <a:ext uri="{FF2B5EF4-FFF2-40B4-BE49-F238E27FC236}">
                <a16:creationId xmlns:a16="http://schemas.microsoft.com/office/drawing/2014/main" id="{82C034F2-412A-F04A-8560-C61BCB309A8F}"/>
              </a:ext>
            </a:extLst>
          </p:cNvPr>
          <p:cNvSpPr txBox="1">
            <a:spLocks/>
          </p:cNvSpPr>
          <p:nvPr/>
        </p:nvSpPr>
        <p:spPr>
          <a:xfrm>
            <a:off x="652981" y="1353741"/>
            <a:ext cx="7838038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b="1">
                <a:solidFill>
                  <a:srgbClr val="203366"/>
                </a:solidFill>
              </a:rPr>
              <a:t>ÉLECTIONS DES REPRÉSENTANTS DE PARENTS</a:t>
            </a:r>
            <a:br>
              <a:rPr lang="fr-FR" sz="2800" b="1">
                <a:solidFill>
                  <a:srgbClr val="203366"/>
                </a:solidFill>
              </a:rPr>
            </a:br>
            <a:r>
              <a:rPr lang="fr-FR" sz="2800" b="1">
                <a:solidFill>
                  <a:srgbClr val="203366"/>
                </a:solidFill>
              </a:rPr>
              <a:t>MODE D’EMPLOI </a:t>
            </a:r>
            <a:endParaRPr lang="en-US" sz="2800" b="1" dirty="0">
              <a:solidFill>
                <a:srgbClr val="203366"/>
              </a:solidFill>
            </a:endParaRPr>
          </a:p>
        </p:txBody>
      </p:sp>
      <p:sp>
        <p:nvSpPr>
          <p:cNvPr id="15" name="Sous-titre 2">
            <a:extLst>
              <a:ext uri="{FF2B5EF4-FFF2-40B4-BE49-F238E27FC236}">
                <a16:creationId xmlns:a16="http://schemas.microsoft.com/office/drawing/2014/main" id="{4C48ACC9-E8D5-1747-BC9F-3BA7553F7AEB}"/>
              </a:ext>
            </a:extLst>
          </p:cNvPr>
          <p:cNvSpPr txBox="1">
            <a:spLocks/>
          </p:cNvSpPr>
          <p:nvPr/>
        </p:nvSpPr>
        <p:spPr>
          <a:xfrm>
            <a:off x="467761" y="2669333"/>
            <a:ext cx="8139501" cy="448835"/>
          </a:xfrm>
          <a:prstGeom prst="rect">
            <a:avLst/>
          </a:prstGeom>
          <a:solidFill>
            <a:srgbClr val="0093D0"/>
          </a:solidFill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400" b="1" dirty="0">
                <a:solidFill>
                  <a:schemeClr val="bg1"/>
                </a:solidFill>
              </a:rPr>
              <a:t>UN VOTE PAR PARENT D’ÉLÈVE DU COLEGIO FRANCIA (section française)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11CE5442-78F9-8A43-928B-D1070F735380}"/>
              </a:ext>
            </a:extLst>
          </p:cNvPr>
          <p:cNvSpPr txBox="1"/>
          <p:nvPr/>
        </p:nvSpPr>
        <p:spPr>
          <a:xfrm>
            <a:off x="1524000" y="3647992"/>
            <a:ext cx="2728800" cy="369332"/>
          </a:xfrm>
          <a:prstGeom prst="rect">
            <a:avLst/>
          </a:prstGeom>
          <a:solidFill>
            <a:srgbClr val="FFC60B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/>
              <a:t>Conseil d’École</a:t>
            </a:r>
            <a:endParaRPr lang="en-US" dirty="0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F6EABBD5-3E84-0044-85F5-386343287D2B}"/>
              </a:ext>
            </a:extLst>
          </p:cNvPr>
          <p:cNvSpPr txBox="1"/>
          <p:nvPr/>
        </p:nvSpPr>
        <p:spPr>
          <a:xfrm>
            <a:off x="4876800" y="3647992"/>
            <a:ext cx="2729998" cy="369332"/>
          </a:xfrm>
          <a:prstGeom prst="rect">
            <a:avLst/>
          </a:prstGeom>
          <a:solidFill>
            <a:srgbClr val="FFC60B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Conseil d’Établissement</a:t>
            </a:r>
            <a:endParaRPr lang="en-US" dirty="0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DB30E132-6596-9245-94C7-CF2A125D1E6F}"/>
              </a:ext>
            </a:extLst>
          </p:cNvPr>
          <p:cNvSpPr txBox="1"/>
          <p:nvPr/>
        </p:nvSpPr>
        <p:spPr>
          <a:xfrm>
            <a:off x="1524000" y="4106359"/>
            <a:ext cx="2728800" cy="1200329"/>
          </a:xfrm>
          <a:prstGeom prst="rect">
            <a:avLst/>
          </a:prstGeom>
          <a:solidFill>
            <a:srgbClr val="D1D3D4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/>
              <a:t>1 parent élu </a:t>
            </a:r>
          </a:p>
          <a:p>
            <a:pPr algn="ctr"/>
            <a:r>
              <a:rPr lang="fr-FR" dirty="0"/>
              <a:t>par classe du Primaire</a:t>
            </a:r>
          </a:p>
          <a:p>
            <a:pPr algn="ctr"/>
            <a:r>
              <a:rPr lang="fr-FR" dirty="0"/>
              <a:t>(Toute Petite section </a:t>
            </a:r>
          </a:p>
          <a:p>
            <a:pPr algn="ctr"/>
            <a:r>
              <a:rPr lang="fr-FR" dirty="0"/>
              <a:t>à CM2)</a:t>
            </a:r>
            <a:endParaRPr lang="en-US" dirty="0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E759BE7C-9C1A-A046-A18E-A2F303E6664D}"/>
              </a:ext>
            </a:extLst>
          </p:cNvPr>
          <p:cNvSpPr txBox="1"/>
          <p:nvPr/>
        </p:nvSpPr>
        <p:spPr>
          <a:xfrm>
            <a:off x="4876800" y="4106359"/>
            <a:ext cx="2729997" cy="1200329"/>
          </a:xfrm>
          <a:prstGeom prst="rect">
            <a:avLst/>
          </a:prstGeom>
          <a:solidFill>
            <a:srgbClr val="D1D3D4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3 parents élus parmi l’ensemble des parents d’élèves du COLEGIO</a:t>
            </a:r>
          </a:p>
          <a:p>
            <a:pPr algn="ctr"/>
            <a:r>
              <a:rPr lang="fr-FR" dirty="0"/>
              <a:t>(Primaire et Secondaire)</a:t>
            </a:r>
            <a:endParaRPr lang="en-US" dirty="0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C30DFBAC-C54E-9143-B14A-B7540A514764}"/>
              </a:ext>
            </a:extLst>
          </p:cNvPr>
          <p:cNvSpPr txBox="1"/>
          <p:nvPr/>
        </p:nvSpPr>
        <p:spPr>
          <a:xfrm>
            <a:off x="1524000" y="5672721"/>
            <a:ext cx="2728800" cy="723275"/>
          </a:xfrm>
          <a:prstGeom prst="rect">
            <a:avLst/>
          </a:prstGeom>
          <a:solidFill>
            <a:srgbClr val="203366"/>
          </a:solidFill>
        </p:spPr>
        <p:txBody>
          <a:bodyPr wrap="square" rtlCol="0">
            <a:spAutoFit/>
          </a:bodyPr>
          <a:lstStyle/>
          <a:p>
            <a:pPr algn="ctr"/>
            <a:endParaRPr lang="fr-FR" sz="500" b="1" dirty="0">
              <a:solidFill>
                <a:schemeClr val="bg1"/>
              </a:solidFill>
            </a:endParaRPr>
          </a:p>
          <a:p>
            <a:pPr algn="ctr"/>
            <a:r>
              <a:rPr lang="fr-FR" sz="1200" b="1" dirty="0">
                <a:solidFill>
                  <a:schemeClr val="bg1"/>
                </a:solidFill>
              </a:rPr>
              <a:t>Instance compétente </a:t>
            </a:r>
            <a:r>
              <a:rPr lang="fr-FR" sz="1200" b="1" dirty="0">
                <a:solidFill>
                  <a:srgbClr val="FFC000"/>
                </a:solidFill>
              </a:rPr>
              <a:t>pour l’école Primaire</a:t>
            </a:r>
            <a:r>
              <a:rPr lang="fr-FR" sz="1200" b="1" dirty="0">
                <a:solidFill>
                  <a:schemeClr val="bg1"/>
                </a:solidFill>
              </a:rPr>
              <a:t>, présente ses travaux au conseil d’Établissement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EAF75129-F662-EE49-B15A-31E4838E1D46}"/>
              </a:ext>
            </a:extLst>
          </p:cNvPr>
          <p:cNvSpPr txBox="1"/>
          <p:nvPr/>
        </p:nvSpPr>
        <p:spPr>
          <a:xfrm>
            <a:off x="4882081" y="5672721"/>
            <a:ext cx="2724716" cy="723275"/>
          </a:xfrm>
          <a:prstGeom prst="rect">
            <a:avLst/>
          </a:prstGeom>
          <a:solidFill>
            <a:srgbClr val="203366"/>
          </a:solidFill>
        </p:spPr>
        <p:txBody>
          <a:bodyPr wrap="square" rtlCol="0">
            <a:spAutoFit/>
          </a:bodyPr>
          <a:lstStyle/>
          <a:p>
            <a:pPr algn="ctr"/>
            <a:endParaRPr lang="fr-FR" sz="700" b="1" dirty="0">
              <a:solidFill>
                <a:schemeClr val="bg1"/>
              </a:solidFill>
            </a:endParaRPr>
          </a:p>
          <a:p>
            <a:pPr algn="ctr"/>
            <a:r>
              <a:rPr lang="fr-FR" sz="1200" b="1" dirty="0">
                <a:solidFill>
                  <a:schemeClr val="bg1"/>
                </a:solidFill>
              </a:rPr>
              <a:t>Instance pédagogique </a:t>
            </a:r>
            <a:r>
              <a:rPr lang="fr-FR" sz="1200" b="1" dirty="0">
                <a:solidFill>
                  <a:srgbClr val="FFC000"/>
                </a:solidFill>
              </a:rPr>
              <a:t>pour l ’ensemble du LFM</a:t>
            </a:r>
            <a:r>
              <a:rPr lang="fr-FR" sz="1200" b="1" dirty="0">
                <a:solidFill>
                  <a:schemeClr val="bg1"/>
                </a:solidFill>
              </a:rPr>
              <a:t> (École, Collège, Lycée)</a:t>
            </a:r>
          </a:p>
          <a:p>
            <a:pPr algn="ctr"/>
            <a:endParaRPr lang="en-US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098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7067"/>
            <a:ext cx="1053869" cy="87922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39" y="90683"/>
            <a:ext cx="1318374" cy="878916"/>
          </a:xfrm>
          <a:prstGeom prst="rect">
            <a:avLst/>
          </a:prstGeom>
        </p:spPr>
      </p:pic>
      <p:sp>
        <p:nvSpPr>
          <p:cNvPr id="14" name="Titre 1">
            <a:extLst>
              <a:ext uri="{FF2B5EF4-FFF2-40B4-BE49-F238E27FC236}">
                <a16:creationId xmlns:a16="http://schemas.microsoft.com/office/drawing/2014/main" id="{82C034F2-412A-F04A-8560-C61BCB309A8F}"/>
              </a:ext>
            </a:extLst>
          </p:cNvPr>
          <p:cNvSpPr txBox="1">
            <a:spLocks/>
          </p:cNvSpPr>
          <p:nvPr/>
        </p:nvSpPr>
        <p:spPr>
          <a:xfrm>
            <a:off x="652981" y="1353741"/>
            <a:ext cx="7838038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b="1" dirty="0">
                <a:solidFill>
                  <a:srgbClr val="203366"/>
                </a:solidFill>
              </a:rPr>
              <a:t>ÉLECTIONS DES REPRÉSENTANTS DE PARENTS</a:t>
            </a:r>
            <a:br>
              <a:rPr lang="fr-FR" sz="2800" b="1" dirty="0">
                <a:solidFill>
                  <a:srgbClr val="203366"/>
                </a:solidFill>
              </a:rPr>
            </a:br>
            <a:r>
              <a:rPr lang="fr-FR" sz="2800" b="1" dirty="0">
                <a:solidFill>
                  <a:srgbClr val="203366"/>
                </a:solidFill>
              </a:rPr>
              <a:t>MODE D’EMPLOI </a:t>
            </a:r>
            <a:endParaRPr lang="en-US" sz="2800" b="1" dirty="0">
              <a:solidFill>
                <a:srgbClr val="203366"/>
              </a:solidFill>
            </a:endParaRPr>
          </a:p>
        </p:txBody>
      </p:sp>
      <p:sp>
        <p:nvSpPr>
          <p:cNvPr id="15" name="Sous-titre 2">
            <a:extLst>
              <a:ext uri="{FF2B5EF4-FFF2-40B4-BE49-F238E27FC236}">
                <a16:creationId xmlns:a16="http://schemas.microsoft.com/office/drawing/2014/main" id="{4C48ACC9-E8D5-1747-BC9F-3BA7553F7AEB}"/>
              </a:ext>
            </a:extLst>
          </p:cNvPr>
          <p:cNvSpPr txBox="1">
            <a:spLocks/>
          </p:cNvSpPr>
          <p:nvPr/>
        </p:nvSpPr>
        <p:spPr>
          <a:xfrm>
            <a:off x="467761" y="2669333"/>
            <a:ext cx="8139501" cy="448835"/>
          </a:xfrm>
          <a:prstGeom prst="rect">
            <a:avLst/>
          </a:prstGeom>
          <a:solidFill>
            <a:srgbClr val="0093D0"/>
          </a:solidFill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400" b="1" dirty="0">
                <a:solidFill>
                  <a:schemeClr val="bg1"/>
                </a:solidFill>
              </a:rPr>
              <a:t>UN VOTE PAR PARENT D’ÉLÈVE DU COLEGIO FRANCIA (section française)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1FFDB655-87C4-E346-A84B-426501D65311}"/>
              </a:ext>
            </a:extLst>
          </p:cNvPr>
          <p:cNvSpPr txBox="1"/>
          <p:nvPr/>
        </p:nvSpPr>
        <p:spPr>
          <a:xfrm>
            <a:off x="484359" y="3340564"/>
            <a:ext cx="5628236" cy="7386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Listes à déposer avant le :</a:t>
            </a:r>
          </a:p>
          <a:p>
            <a:pPr algn="ctr"/>
            <a:r>
              <a:rPr lang="fr-FR" sz="1400" dirty="0"/>
              <a:t> </a:t>
            </a:r>
          </a:p>
          <a:p>
            <a:pPr algn="ctr"/>
            <a:r>
              <a:rPr lang="fr-FR" sz="1400" b="1" dirty="0">
                <a:solidFill>
                  <a:srgbClr val="FF0000"/>
                </a:solidFill>
              </a:rPr>
              <a:t>Lundi 15 octobre 2018 – 13HOO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152B44-D4DE-884E-839D-E26F6376A106}"/>
              </a:ext>
            </a:extLst>
          </p:cNvPr>
          <p:cNvSpPr txBox="1"/>
          <p:nvPr/>
        </p:nvSpPr>
        <p:spPr>
          <a:xfrm>
            <a:off x="6280807" y="4618935"/>
            <a:ext cx="2318154" cy="18158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Elections :</a:t>
            </a:r>
          </a:p>
          <a:p>
            <a:pPr algn="ctr"/>
            <a:endParaRPr lang="fr-FR" sz="1400" u="sng" dirty="0"/>
          </a:p>
          <a:p>
            <a:pPr algn="ctr"/>
            <a:endParaRPr lang="fr-FR" sz="1400" dirty="0"/>
          </a:p>
          <a:p>
            <a:pPr algn="ctr"/>
            <a:endParaRPr lang="fr-FR" sz="1400" dirty="0"/>
          </a:p>
          <a:p>
            <a:pPr algn="ctr"/>
            <a:r>
              <a:rPr lang="fr-FR" sz="1400" u="sng" dirty="0"/>
              <a:t>Au </a:t>
            </a:r>
            <a:r>
              <a:rPr lang="fr-FR" sz="1400" u="sng" dirty="0" err="1"/>
              <a:t>Colegio</a:t>
            </a:r>
            <a:endParaRPr lang="fr-FR" sz="1400" u="sng" dirty="0"/>
          </a:p>
          <a:p>
            <a:pPr algn="ctr"/>
            <a:r>
              <a:rPr lang="fr-FR" sz="1400" b="1" dirty="0"/>
              <a:t>Mardi 30 octobre 2018</a:t>
            </a:r>
          </a:p>
          <a:p>
            <a:pPr algn="ctr"/>
            <a:endParaRPr lang="fr-FR" sz="1400" dirty="0"/>
          </a:p>
          <a:p>
            <a:pPr algn="ctr"/>
            <a:endParaRPr lang="fr-FR" sz="1400" b="1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BF6B90B8-0BA8-D14F-B835-86AE0E97162A}"/>
              </a:ext>
            </a:extLst>
          </p:cNvPr>
          <p:cNvSpPr txBox="1"/>
          <p:nvPr/>
        </p:nvSpPr>
        <p:spPr>
          <a:xfrm>
            <a:off x="484359" y="4617364"/>
            <a:ext cx="1874851" cy="607266"/>
          </a:xfrm>
          <a:prstGeom prst="rect">
            <a:avLst/>
          </a:prstGeom>
          <a:solidFill>
            <a:srgbClr val="FFC60B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/>
              <a:t>CONSEIL </a:t>
            </a:r>
          </a:p>
          <a:p>
            <a:pPr algn="ctr"/>
            <a:r>
              <a:rPr lang="fr-FR" sz="1600" b="1" dirty="0"/>
              <a:t>D’ÉCOLE</a:t>
            </a:r>
            <a:endParaRPr lang="en-US" sz="1600" b="1" dirty="0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D71F0102-D020-4243-8EF5-67C98B99520D}"/>
              </a:ext>
            </a:extLst>
          </p:cNvPr>
          <p:cNvSpPr txBox="1"/>
          <p:nvPr/>
        </p:nvSpPr>
        <p:spPr>
          <a:xfrm>
            <a:off x="492662" y="5552822"/>
            <a:ext cx="1874851" cy="830997"/>
          </a:xfrm>
          <a:prstGeom prst="rect">
            <a:avLst/>
          </a:prstGeom>
          <a:solidFill>
            <a:srgbClr val="FFC60B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fr-FR" sz="1600" b="1" dirty="0"/>
              <a:t>CONSEIL </a:t>
            </a:r>
          </a:p>
          <a:p>
            <a:pPr algn="ctr"/>
            <a:r>
              <a:rPr lang="fr-FR" sz="1600" b="1" dirty="0"/>
              <a:t>D’ÉTABLISSEMENT</a:t>
            </a:r>
          </a:p>
          <a:p>
            <a:pPr algn="ctr"/>
            <a:endParaRPr lang="en-US" sz="1600" b="1" dirty="0"/>
          </a:p>
        </p:txBody>
      </p:sp>
      <p:sp>
        <p:nvSpPr>
          <p:cNvPr id="20" name="ZoneTexte 6">
            <a:extLst>
              <a:ext uri="{FF2B5EF4-FFF2-40B4-BE49-F238E27FC236}">
                <a16:creationId xmlns:a16="http://schemas.microsoft.com/office/drawing/2014/main" id="{2B2785E2-725F-FD41-A1D3-B3915AE69F7B}"/>
              </a:ext>
            </a:extLst>
          </p:cNvPr>
          <p:cNvSpPr txBox="1"/>
          <p:nvPr/>
        </p:nvSpPr>
        <p:spPr>
          <a:xfrm>
            <a:off x="2527424" y="4617364"/>
            <a:ext cx="3585171" cy="607266"/>
          </a:xfrm>
          <a:prstGeom prst="rect">
            <a:avLst/>
          </a:prstGeom>
          <a:solidFill>
            <a:srgbClr val="FFC60B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/>
              <a:t>1 représentant à élire </a:t>
            </a:r>
            <a:r>
              <a:rPr lang="fr-FR" sz="1600" b="1" u="sng" dirty="0"/>
              <a:t>par classe</a:t>
            </a:r>
            <a:r>
              <a:rPr lang="fr-FR" sz="1600" b="1" dirty="0"/>
              <a:t> de primaire (Toute Petite Section à CM2)</a:t>
            </a:r>
            <a:endParaRPr lang="en-US" sz="1600" b="1" dirty="0"/>
          </a:p>
        </p:txBody>
      </p:sp>
      <p:sp>
        <p:nvSpPr>
          <p:cNvPr id="21" name="ZoneTexte 6">
            <a:extLst>
              <a:ext uri="{FF2B5EF4-FFF2-40B4-BE49-F238E27FC236}">
                <a16:creationId xmlns:a16="http://schemas.microsoft.com/office/drawing/2014/main" id="{F584EE20-1C95-5345-9572-5DCB495A9B21}"/>
              </a:ext>
            </a:extLst>
          </p:cNvPr>
          <p:cNvSpPr txBox="1"/>
          <p:nvPr/>
        </p:nvSpPr>
        <p:spPr>
          <a:xfrm>
            <a:off x="2535725" y="5572461"/>
            <a:ext cx="3585171" cy="815016"/>
          </a:xfrm>
          <a:prstGeom prst="rect">
            <a:avLst/>
          </a:prstGeom>
          <a:solidFill>
            <a:srgbClr val="FFC60B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/>
              <a:t>3 représentants à élire parmi </a:t>
            </a:r>
            <a:r>
              <a:rPr lang="fr-FR" sz="1500" b="1" u="sng" dirty="0"/>
              <a:t>l’ensemble</a:t>
            </a:r>
            <a:r>
              <a:rPr lang="fr-FR" sz="1500" b="1" dirty="0"/>
              <a:t> des parents du COLEGIO (Toute Petite Section à Terminale)</a:t>
            </a:r>
            <a:endParaRPr lang="en-US" sz="1500" b="1" dirty="0"/>
          </a:p>
        </p:txBody>
      </p:sp>
      <p:sp>
        <p:nvSpPr>
          <p:cNvPr id="23" name="TextBox 3">
            <a:extLst>
              <a:ext uri="{FF2B5EF4-FFF2-40B4-BE49-F238E27FC236}">
                <a16:creationId xmlns:a16="http://schemas.microsoft.com/office/drawing/2014/main" id="{3254601B-8556-8143-83E7-114C3C9F847F}"/>
              </a:ext>
            </a:extLst>
          </p:cNvPr>
          <p:cNvSpPr txBox="1"/>
          <p:nvPr/>
        </p:nvSpPr>
        <p:spPr>
          <a:xfrm>
            <a:off x="6170063" y="3317921"/>
            <a:ext cx="2437199" cy="7386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ELECTIONS</a:t>
            </a:r>
          </a:p>
          <a:p>
            <a:pPr algn="ctr"/>
            <a:r>
              <a:rPr lang="fr-FR" sz="1400" dirty="0"/>
              <a:t> </a:t>
            </a:r>
          </a:p>
          <a:p>
            <a:pPr algn="ctr"/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01147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838200" y="915987"/>
            <a:ext cx="7467600" cy="455613"/>
          </a:xfrm>
          <a:noFill/>
        </p:spPr>
        <p:txBody>
          <a:bodyPr>
            <a:noAutofit/>
          </a:bodyPr>
          <a:lstStyle/>
          <a:p>
            <a:r>
              <a:rPr lang="fr-FR" sz="2400" b="1" dirty="0">
                <a:solidFill>
                  <a:schemeClr val="accent2">
                    <a:lumMod val="75000"/>
                  </a:schemeClr>
                </a:solidFill>
              </a:rPr>
              <a:t>Composition et rôle des instances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4294967295"/>
          </p:nvPr>
        </p:nvSpPr>
        <p:spPr>
          <a:xfrm>
            <a:off x="552639" y="1371600"/>
            <a:ext cx="8254769" cy="472903"/>
          </a:xfrm>
          <a:solidFill>
            <a:srgbClr val="0093D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1100" b="1" dirty="0">
                <a:solidFill>
                  <a:schemeClr val="bg1"/>
                </a:solidFill>
              </a:rPr>
              <a:t>Le Conseil d’École et le Conseil d’Établissement du </a:t>
            </a:r>
            <a:r>
              <a:rPr lang="fr-FR" sz="1100" b="1" dirty="0" err="1">
                <a:solidFill>
                  <a:schemeClr val="bg1"/>
                </a:solidFill>
              </a:rPr>
              <a:t>Colegio</a:t>
            </a:r>
            <a:r>
              <a:rPr lang="fr-FR" sz="1100" b="1" dirty="0">
                <a:solidFill>
                  <a:schemeClr val="bg1"/>
                </a:solidFill>
              </a:rPr>
              <a:t> Francia sont composés et se déroulent conformément à la circulaire relative au fonctionnement des instances des établissements conventionnés avec l’AEFE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52639" y="1929698"/>
            <a:ext cx="4000500" cy="400110"/>
          </a:xfrm>
          <a:prstGeom prst="rect">
            <a:avLst/>
          </a:prstGeom>
          <a:solidFill>
            <a:srgbClr val="FFC60B"/>
          </a:solidFill>
        </p:spPr>
        <p:txBody>
          <a:bodyPr wrap="square" rtlCol="0">
            <a:spAutoFit/>
          </a:bodyPr>
          <a:lstStyle/>
          <a:p>
            <a:pPr algn="ctr"/>
            <a:endParaRPr lang="fr-FR" sz="100" dirty="0"/>
          </a:p>
          <a:p>
            <a:pPr algn="ctr"/>
            <a:endParaRPr lang="fr-FR" sz="100" dirty="0"/>
          </a:p>
          <a:p>
            <a:pPr algn="ctr"/>
            <a:r>
              <a:rPr lang="fr-FR" b="1" dirty="0"/>
              <a:t>Conseil d’École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7067"/>
            <a:ext cx="1053869" cy="87922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39" y="90683"/>
            <a:ext cx="1318374" cy="878916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552639" y="2725855"/>
            <a:ext cx="4000500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000" b="1" u="sng" dirty="0"/>
              <a:t>Siégeant</a:t>
            </a:r>
            <a:r>
              <a:rPr lang="en-US" sz="1000" b="1" u="sng" dirty="0"/>
              <a:t> avec droit de vote</a:t>
            </a:r>
            <a:endParaRPr lang="fr-FR" sz="1000" u="sng" dirty="0"/>
          </a:p>
          <a:p>
            <a:pPr marL="171450" lvl="0" indent="-171450">
              <a:buFont typeface="Wingdings" charset="2"/>
              <a:buChar char="§"/>
            </a:pPr>
            <a:r>
              <a:rPr lang="en-US" sz="1000" dirty="0"/>
              <a:t>Le Directeur du Primaire</a:t>
            </a:r>
            <a:endParaRPr lang="fr-FR" sz="1000" dirty="0"/>
          </a:p>
          <a:p>
            <a:pPr marL="171450" lvl="0" indent="-171450">
              <a:buFont typeface="Wingdings" charset="2"/>
              <a:buChar char="§"/>
            </a:pPr>
            <a:r>
              <a:rPr lang="fr-FR" sz="1000" dirty="0"/>
              <a:t>L’ensemble des enseignants de l’école primaire (Toute Petite Section au CM2)</a:t>
            </a:r>
          </a:p>
          <a:p>
            <a:pPr marL="171450" lvl="0" indent="-171450">
              <a:buFont typeface="Wingdings" charset="2"/>
              <a:buChar char="§"/>
            </a:pPr>
            <a:r>
              <a:rPr lang="fr-FR" sz="1000" dirty="0"/>
              <a:t>Un représentant des parents  d’élèves </a:t>
            </a:r>
            <a:r>
              <a:rPr lang="fr-FR" sz="1000" b="1" dirty="0"/>
              <a:t>par classe</a:t>
            </a:r>
            <a:r>
              <a:rPr lang="fr-FR" sz="1000" dirty="0"/>
              <a:t> de l’école maternelle et de l’école élémentaire. (Toute Petite section au CM2)</a:t>
            </a:r>
          </a:p>
          <a:p>
            <a:pPr marL="171450" lvl="0" indent="-171450">
              <a:buFont typeface="Wingdings" charset="2"/>
              <a:buChar char="§"/>
            </a:pPr>
            <a:endParaRPr lang="fr-FR" sz="1000" dirty="0"/>
          </a:p>
          <a:p>
            <a:r>
              <a:rPr lang="en-US" sz="1000" b="1" u="sng" dirty="0" err="1"/>
              <a:t>Siégeant</a:t>
            </a:r>
            <a:r>
              <a:rPr lang="en-US" sz="1000" b="1" u="sng" dirty="0"/>
              <a:t> avec </a:t>
            </a:r>
            <a:r>
              <a:rPr lang="en-US" sz="1000" b="1" u="sng" dirty="0" err="1"/>
              <a:t>voix</a:t>
            </a:r>
            <a:r>
              <a:rPr lang="en-US" sz="1000" b="1" u="sng" dirty="0"/>
              <a:t> consultative</a:t>
            </a:r>
            <a:endParaRPr lang="fr-FR" sz="1000" u="sng" dirty="0"/>
          </a:p>
          <a:p>
            <a:pPr marL="171450" lvl="0" indent="-171450">
              <a:buFont typeface="Wingdings" charset="2"/>
              <a:buChar char="§"/>
            </a:pPr>
            <a:r>
              <a:rPr lang="fr-FR" sz="1000" dirty="0"/>
              <a:t>Le Proviseur</a:t>
            </a:r>
          </a:p>
          <a:p>
            <a:pPr marL="171450" lvl="0" indent="-171450">
              <a:buFont typeface="Wingdings" charset="2"/>
              <a:buChar char="§"/>
            </a:pPr>
            <a:r>
              <a:rPr lang="fr-FR" sz="1000" dirty="0"/>
              <a:t>L’administrateur</a:t>
            </a:r>
          </a:p>
          <a:p>
            <a:pPr marL="171450" lvl="0" indent="-171450">
              <a:buFont typeface="Wingdings" charset="2"/>
              <a:buChar char="§"/>
            </a:pPr>
            <a:r>
              <a:rPr lang="fr-FR" sz="1000" dirty="0"/>
              <a:t>L’Inspecteur de l’Éducation nationale (IEN) en résidence</a:t>
            </a:r>
          </a:p>
          <a:p>
            <a:pPr marL="171450" lvl="0" indent="-171450">
              <a:buFont typeface="Wingdings" charset="2"/>
              <a:buChar char="§"/>
            </a:pPr>
            <a:endParaRPr lang="fr-FR" sz="1000" dirty="0"/>
          </a:p>
        </p:txBody>
      </p:sp>
      <p:sp>
        <p:nvSpPr>
          <p:cNvPr id="31" name="ZoneTexte 30"/>
          <p:cNvSpPr txBox="1"/>
          <p:nvPr/>
        </p:nvSpPr>
        <p:spPr>
          <a:xfrm>
            <a:off x="4812972" y="1929698"/>
            <a:ext cx="3994436" cy="400110"/>
          </a:xfrm>
          <a:prstGeom prst="rect">
            <a:avLst/>
          </a:prstGeom>
          <a:solidFill>
            <a:srgbClr val="FFC60B"/>
          </a:solidFill>
        </p:spPr>
        <p:txBody>
          <a:bodyPr wrap="square" rtlCol="0">
            <a:spAutoFit/>
          </a:bodyPr>
          <a:lstStyle/>
          <a:p>
            <a:pPr algn="ctr"/>
            <a:endParaRPr lang="fr-FR" sz="100" dirty="0"/>
          </a:p>
          <a:p>
            <a:pPr algn="ctr"/>
            <a:endParaRPr lang="fr-FR" sz="100" dirty="0"/>
          </a:p>
          <a:p>
            <a:pPr algn="ctr"/>
            <a:r>
              <a:rPr lang="fr-FR" b="1" dirty="0"/>
              <a:t>Conseil d’Établissement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552639" y="2404721"/>
            <a:ext cx="4000500" cy="246221"/>
          </a:xfrm>
          <a:prstGeom prst="rect">
            <a:avLst/>
          </a:prstGeom>
          <a:solidFill>
            <a:srgbClr val="FFE767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/>
              <a:t>Présidé par le Directeur de l’école primaire</a:t>
            </a:r>
            <a:endParaRPr lang="fr-FR" sz="1000" dirty="0"/>
          </a:p>
        </p:txBody>
      </p:sp>
      <p:sp>
        <p:nvSpPr>
          <p:cNvPr id="33" name="ZoneTexte 32"/>
          <p:cNvSpPr txBox="1"/>
          <p:nvPr/>
        </p:nvSpPr>
        <p:spPr>
          <a:xfrm>
            <a:off x="4806908" y="2404721"/>
            <a:ext cx="4000500" cy="246221"/>
          </a:xfrm>
          <a:prstGeom prst="rect">
            <a:avLst/>
          </a:prstGeom>
          <a:solidFill>
            <a:srgbClr val="FFE767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/>
              <a:t>Présidé par le Chef d’établissement</a:t>
            </a:r>
            <a:endParaRPr lang="fr-FR" sz="1000" dirty="0"/>
          </a:p>
        </p:txBody>
      </p:sp>
      <p:sp>
        <p:nvSpPr>
          <p:cNvPr id="34" name="ZoneTexte 33"/>
          <p:cNvSpPr txBox="1"/>
          <p:nvPr/>
        </p:nvSpPr>
        <p:spPr>
          <a:xfrm>
            <a:off x="4806908" y="2725855"/>
            <a:ext cx="4000500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000" b="1" u="sng" dirty="0"/>
              <a:t>15 Voix délibératives</a:t>
            </a:r>
            <a:endParaRPr lang="fr-FR" sz="1000" u="sng" dirty="0"/>
          </a:p>
          <a:p>
            <a:pPr marL="171450" lvl="0" indent="-171450">
              <a:buFont typeface="Wingdings" charset="2"/>
              <a:buChar char="§"/>
            </a:pPr>
            <a:r>
              <a:rPr lang="fr-FR" sz="1000" dirty="0"/>
              <a:t>Membres de droit, représentants de l’administration : 5 voix</a:t>
            </a:r>
          </a:p>
          <a:p>
            <a:pPr marL="171450" lvl="0" indent="-171450">
              <a:buFont typeface="Wingdings" charset="2"/>
              <a:buChar char="§"/>
            </a:pPr>
            <a:r>
              <a:rPr lang="fr-FR" sz="1000" dirty="0"/>
              <a:t>Membres élus : Personnel, Représentants des enseignants : 4 voix</a:t>
            </a:r>
          </a:p>
          <a:p>
            <a:pPr marL="171450" lvl="0" indent="-171450">
              <a:buFont typeface="Wingdings" charset="2"/>
              <a:buChar char="§"/>
            </a:pPr>
            <a:r>
              <a:rPr lang="fr-FR" sz="1000" dirty="0"/>
              <a:t>Représentant du personnel administratif et de service : 1 voix</a:t>
            </a:r>
          </a:p>
          <a:p>
            <a:pPr marL="171450" lvl="0" indent="-171450">
              <a:buFont typeface="Wingdings" charset="2"/>
              <a:buChar char="§"/>
            </a:pPr>
            <a:r>
              <a:rPr lang="fr-FR" sz="1000" dirty="0"/>
              <a:t>Familles, Représentants des parents d’élèves : 3 voix</a:t>
            </a:r>
          </a:p>
          <a:p>
            <a:pPr marL="171450" lvl="0" indent="-171450">
              <a:buFont typeface="Wingdings" charset="2"/>
              <a:buChar char="§"/>
            </a:pPr>
            <a:r>
              <a:rPr lang="fr-FR" sz="1000" dirty="0"/>
              <a:t>Représentants des élèves : 2 voix</a:t>
            </a:r>
          </a:p>
          <a:p>
            <a:pPr marL="171450" lvl="0" indent="-171450">
              <a:buFont typeface="Wingdings" charset="2"/>
              <a:buChar char="§"/>
            </a:pPr>
            <a:endParaRPr lang="fr-FR" sz="1000" dirty="0"/>
          </a:p>
          <a:p>
            <a:r>
              <a:rPr lang="fr-FR" sz="1000" b="1" u="sng" dirty="0"/>
              <a:t>Membres siégeant à titre consultatif :</a:t>
            </a:r>
            <a:endParaRPr lang="fr-FR" sz="1000" dirty="0"/>
          </a:p>
          <a:p>
            <a:pPr marL="171450" lvl="0" indent="-171450">
              <a:buFont typeface="Wingdings" charset="2"/>
              <a:buChar char="§"/>
            </a:pPr>
            <a:r>
              <a:rPr lang="fr-FR" sz="1000" dirty="0"/>
              <a:t>Le Consul de France </a:t>
            </a:r>
          </a:p>
          <a:p>
            <a:pPr marL="171450" lvl="0" indent="-171450">
              <a:buFont typeface="Wingdings" charset="2"/>
              <a:buChar char="§"/>
            </a:pPr>
            <a:r>
              <a:rPr lang="fr-FR" sz="1000" dirty="0"/>
              <a:t>Le Président de l’association des anciens élèves </a:t>
            </a:r>
          </a:p>
          <a:p>
            <a:pPr marL="171450" lvl="0" indent="-171450">
              <a:buFont typeface="Wingdings" charset="2"/>
              <a:buChar char="§"/>
            </a:pPr>
            <a:r>
              <a:rPr lang="fr-FR" sz="1000" dirty="0"/>
              <a:t>Les Élus Conseillers Consulaires </a:t>
            </a:r>
          </a:p>
          <a:p>
            <a:pPr marL="171450" lvl="0" indent="-171450">
              <a:buFont typeface="Wingdings" charset="2"/>
              <a:buChar char="§"/>
            </a:pPr>
            <a:r>
              <a:rPr lang="fr-FR" sz="1000" dirty="0"/>
              <a:t>Le Président et le trésorier de la Fondation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552639" y="4720783"/>
            <a:ext cx="4000500" cy="5539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/>
              <a:t>Le Conseil d’École est consulté pour avis sur toutes les questions ayant trait au fonctionnement et à la vie de l’école et le projet d’établissement pour sa partie 1</a:t>
            </a:r>
            <a:r>
              <a:rPr lang="fr-FR" sz="1000" b="1" baseline="30000" dirty="0"/>
              <a:t>er</a:t>
            </a:r>
            <a:r>
              <a:rPr lang="fr-FR" sz="1000" b="1" dirty="0"/>
              <a:t> degré 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4817470" y="4720783"/>
            <a:ext cx="4000500" cy="20005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/>
              <a:t>Le Conseil d’Établissement est compétent pour tout ce qui concerne la pédagogie et la vie éducative de l’établissement. Le Conseil peut, à son initiative ou à la demande du Chef d’établissement, donner son avis sur toutes les questions intéressant la vie de l’établissement.</a:t>
            </a:r>
          </a:p>
          <a:p>
            <a:endParaRPr lang="fr-FR" sz="400" b="1" dirty="0"/>
          </a:p>
          <a:p>
            <a:pPr marL="171450" lvl="0" indent="-171450">
              <a:buFont typeface="Wingdings" charset="2"/>
              <a:buChar char="§"/>
            </a:pPr>
            <a:r>
              <a:rPr lang="fr-FR" sz="1000" dirty="0"/>
              <a:t>Règlement intérieur.  </a:t>
            </a:r>
          </a:p>
          <a:p>
            <a:pPr marL="171450" lvl="0" indent="-171450">
              <a:buFont typeface="Wingdings" charset="2"/>
              <a:buChar char="§"/>
            </a:pPr>
            <a:r>
              <a:rPr lang="fr-FR" sz="1000" dirty="0"/>
              <a:t>Projet d’établissement</a:t>
            </a:r>
          </a:p>
          <a:p>
            <a:pPr marL="171450" lvl="0" indent="-171450">
              <a:buFont typeface="Wingdings" charset="2"/>
              <a:buChar char="§"/>
            </a:pPr>
            <a:r>
              <a:rPr lang="fr-FR" sz="1000" dirty="0"/>
              <a:t>Evolution des structures, classes et innovations pédagogiques</a:t>
            </a:r>
          </a:p>
          <a:p>
            <a:pPr marL="171450" lvl="0" indent="-171450">
              <a:buFont typeface="Wingdings" charset="2"/>
              <a:buChar char="§"/>
            </a:pPr>
            <a:r>
              <a:rPr lang="fr-FR" sz="1000" dirty="0"/>
              <a:t>Calendrier et horaires de l’année scolaire </a:t>
            </a:r>
          </a:p>
          <a:p>
            <a:pPr marL="171450" lvl="0" indent="-171450">
              <a:buFont typeface="Wingdings" charset="2"/>
              <a:buChar char="§"/>
            </a:pPr>
            <a:r>
              <a:rPr lang="fr-FR" sz="1000" dirty="0"/>
              <a:t>Fonctionnement et qualité de la Vie Scolaire</a:t>
            </a:r>
          </a:p>
          <a:p>
            <a:pPr marL="171450" lvl="0" indent="-171450">
              <a:buFont typeface="Wingdings" charset="2"/>
              <a:buChar char="§"/>
            </a:pPr>
            <a:r>
              <a:rPr lang="fr-FR" sz="1000" dirty="0"/>
              <a:t>Conditions d’hygiène de santé et de sécurité</a:t>
            </a:r>
          </a:p>
          <a:p>
            <a:pPr marL="171450" lvl="0" indent="-171450">
              <a:buFont typeface="Wingdings" charset="2"/>
              <a:buChar char="§"/>
            </a:pPr>
            <a:r>
              <a:rPr lang="fr-FR" sz="1000" dirty="0"/>
              <a:t>Formation continue </a:t>
            </a:r>
          </a:p>
          <a:p>
            <a:pPr marL="171450" indent="-171450">
              <a:buFont typeface="Wingdings" charset="2"/>
              <a:buChar char="§"/>
            </a:pPr>
            <a:r>
              <a:rPr lang="fr-FR" sz="1000" dirty="0"/>
              <a:t>Information sur le budget de l’établissement et le compte financier</a:t>
            </a:r>
          </a:p>
        </p:txBody>
      </p:sp>
    </p:spTree>
    <p:extLst>
      <p:ext uri="{BB962C8B-B14F-4D97-AF65-F5344CB8AC3E}">
        <p14:creationId xmlns:p14="http://schemas.microsoft.com/office/powerpoint/2010/main" val="14065841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404</Words>
  <Application>Microsoft Macintosh PowerPoint</Application>
  <PresentationFormat>Affichage à l'écran (4:3)</PresentationFormat>
  <Paragraphs>75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Thème Office</vt:lpstr>
      <vt:lpstr>Présentation PowerPoint</vt:lpstr>
      <vt:lpstr>Présentation PowerPoint</vt:lpstr>
      <vt:lpstr>Composition et rôle des instances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Jean-Marc AUBRY</dc:creator>
  <cp:lastModifiedBy>Stephane Ravache, Proviseur LF Manille</cp:lastModifiedBy>
  <cp:revision>18</cp:revision>
  <cp:lastPrinted>2013-10-10T06:09:25Z</cp:lastPrinted>
  <dcterms:created xsi:type="dcterms:W3CDTF">2013-10-10T05:12:24Z</dcterms:created>
  <dcterms:modified xsi:type="dcterms:W3CDTF">2018-10-05T20:38:03Z</dcterms:modified>
</cp:coreProperties>
</file>